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77" r:id="rId3"/>
    <p:sldId id="263" r:id="rId4"/>
    <p:sldId id="264" r:id="rId5"/>
    <p:sldId id="265" r:id="rId6"/>
    <p:sldId id="266" r:id="rId7"/>
    <p:sldId id="267" r:id="rId8"/>
    <p:sldId id="268" r:id="rId9"/>
    <p:sldId id="269" r:id="rId10"/>
    <p:sldId id="270" r:id="rId11"/>
    <p:sldId id="271" r:id="rId12"/>
    <p:sldId id="272" r:id="rId13"/>
    <p:sldId id="273" r:id="rId14"/>
    <p:sldId id="258" r:id="rId15"/>
    <p:sldId id="259" r:id="rId16"/>
    <p:sldId id="274" r:id="rId17"/>
    <p:sldId id="278" r:id="rId18"/>
    <p:sldId id="279" r:id="rId19"/>
    <p:sldId id="257" r:id="rId20"/>
    <p:sldId id="280"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8F9D9-2F07-4A07-8F6B-6B51AA6B101C}" type="datetimeFigureOut">
              <a:rPr lang="el-GR" smtClean="0"/>
              <a:pPr/>
              <a:t>11/12/2020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A6457CD-2D30-444E-9DB1-06ADFC8394C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8F9D9-2F07-4A07-8F6B-6B51AA6B101C}" type="datetimeFigureOut">
              <a:rPr lang="el-GR" smtClean="0"/>
              <a:pPr/>
              <a:t>11/12/2020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57CD-2D30-444E-9DB1-06ADFC8394C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aterials.uoi.gr/files/prakt-tee.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ourse.uoi.gr/" TargetMode="External"/><Relationship Id="rId2" Type="http://schemas.openxmlformats.org/officeDocument/2006/relationships/hyperlink" Target="https://www.uoi.gr/it/odigos-eggrafis-kai-parakoloythisis-mathimaton-protoeton-foititon/" TargetMode="External"/><Relationship Id="rId1" Type="http://schemas.openxmlformats.org/officeDocument/2006/relationships/slideLayout" Target="../slideLayouts/slideLayout2.xml"/><Relationship Id="rId4" Type="http://schemas.openxmlformats.org/officeDocument/2006/relationships/hyperlink" Target="https://www.uoi.gr/ex-apostaseos-mathimata-meso-tis-platformas-sygchronis-ekpaideysis-msteam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materials.uoi.g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57313" y="317500"/>
            <a:ext cx="5872162" cy="830263"/>
          </a:xfrm>
          <a:prstGeom prst="rect">
            <a:avLst/>
          </a:prstGeom>
          <a:noFill/>
          <a:ln w="9525">
            <a:noFill/>
            <a:miter lim="800000"/>
            <a:headEnd/>
            <a:tailEnd/>
          </a:ln>
        </p:spPr>
        <p:txBody>
          <a:bodyPr anchor="ctr">
            <a:spAutoFit/>
          </a:bodyPr>
          <a:lstStyle/>
          <a:p>
            <a:pPr algn="ctr"/>
            <a:r>
              <a:rPr lang="el-GR" sz="2400" b="1" dirty="0">
                <a:solidFill>
                  <a:srgbClr val="002060"/>
                </a:solidFill>
                <a:latin typeface="Times New Roman" pitchFamily="18" charset="0"/>
                <a:cs typeface="Times New Roman" pitchFamily="18" charset="0"/>
              </a:rPr>
              <a:t>ΠΑΝΕΠΙΣΤΗΜΙΟ ΙΩΑΝΝΙΝΩΝ</a:t>
            </a:r>
            <a:endParaRPr lang="en-US" sz="2400" b="1" dirty="0">
              <a:solidFill>
                <a:srgbClr val="002060"/>
              </a:solidFill>
              <a:latin typeface="Times New Roman" pitchFamily="18" charset="0"/>
              <a:cs typeface="Times New Roman" pitchFamily="18" charset="0"/>
            </a:endParaRPr>
          </a:p>
          <a:p>
            <a:pPr algn="ctr"/>
            <a:r>
              <a:rPr lang="el-GR" sz="2400" b="1" dirty="0">
                <a:solidFill>
                  <a:srgbClr val="002060"/>
                </a:solidFill>
                <a:latin typeface="Times New Roman" pitchFamily="18" charset="0"/>
                <a:cs typeface="Times New Roman" pitchFamily="18" charset="0"/>
              </a:rPr>
              <a:t>ΠΟΛΥΤΕΧΝΙΚΗ ΣΧΟΛΗ</a:t>
            </a:r>
            <a:endParaRPr lang="el-GR" sz="2400" dirty="0">
              <a:solidFill>
                <a:srgbClr val="002060"/>
              </a:solidFill>
              <a:latin typeface="Times New Roman" pitchFamily="18" charset="0"/>
            </a:endParaRPr>
          </a:p>
        </p:txBody>
      </p:sp>
      <p:sp>
        <p:nvSpPr>
          <p:cNvPr id="5" name="Rectangle 5"/>
          <p:cNvSpPr>
            <a:spLocks noChangeArrowheads="1"/>
          </p:cNvSpPr>
          <p:nvPr/>
        </p:nvSpPr>
        <p:spPr bwMode="auto">
          <a:xfrm>
            <a:off x="285750" y="1285875"/>
            <a:ext cx="8589963" cy="3816350"/>
          </a:xfrm>
          <a:prstGeom prst="rect">
            <a:avLst/>
          </a:prstGeom>
          <a:noFill/>
          <a:ln w="9525">
            <a:noFill/>
            <a:miter lim="800000"/>
            <a:headEnd/>
            <a:tailEnd/>
          </a:ln>
        </p:spPr>
        <p:txBody>
          <a:bodyPr anchor="ctr">
            <a:spAutoFit/>
          </a:bodyPr>
          <a:lstStyle/>
          <a:p>
            <a:pPr algn="ctr"/>
            <a:endParaRPr lang="en-US" sz="1600" b="1">
              <a:latin typeface="Calibri" pitchFamily="34" charset="0"/>
              <a:cs typeface="Times New Roman" pitchFamily="18" charset="0"/>
            </a:endParaRPr>
          </a:p>
          <a:p>
            <a:pPr algn="ctr"/>
            <a:endParaRPr lang="en-US" sz="2000" b="1">
              <a:latin typeface="Times New Roman" pitchFamily="18" charset="0"/>
              <a:cs typeface="Times New Roman" pitchFamily="18" charset="0"/>
            </a:endParaRPr>
          </a:p>
          <a:p>
            <a:pPr algn="ctr"/>
            <a:endParaRPr lang="en-US" sz="2000" b="1">
              <a:latin typeface="Times New Roman" pitchFamily="18" charset="0"/>
              <a:cs typeface="Times New Roman" pitchFamily="18" charset="0"/>
            </a:endParaRPr>
          </a:p>
          <a:p>
            <a:pPr algn="ctr"/>
            <a:endParaRPr lang="el-GR" sz="2000">
              <a:latin typeface="Times New Roman" pitchFamily="18" charset="0"/>
            </a:endParaRPr>
          </a:p>
          <a:p>
            <a:pPr algn="ctr"/>
            <a:r>
              <a:rPr lang="el-GR" sz="2800" b="1">
                <a:solidFill>
                  <a:srgbClr val="002060"/>
                </a:solidFill>
                <a:latin typeface="Times New Roman" pitchFamily="18" charset="0"/>
                <a:cs typeface="Times New Roman" pitchFamily="18" charset="0"/>
              </a:rPr>
              <a:t>ΤΜΗΜΑ ΜΗΧΑΝΙΚΩΝ ΕΠΙΣΤΗΜΗΣ ΥΛΙΚΩΝ</a:t>
            </a:r>
          </a:p>
          <a:p>
            <a:pPr algn="ctr" eaLnBrk="0" hangingPunct="0"/>
            <a:endParaRPr lang="en-US" b="1">
              <a:latin typeface="Times New Roman" pitchFamily="18" charset="0"/>
              <a:cs typeface="Times New Roman" pitchFamily="18" charset="0"/>
            </a:endParaRPr>
          </a:p>
          <a:p>
            <a:pPr algn="ctr" eaLnBrk="0" hangingPunct="0"/>
            <a:endParaRPr lang="en-US" sz="2000" b="1">
              <a:latin typeface="Times New Roman" pitchFamily="18" charset="0"/>
              <a:cs typeface="Times New Roman" pitchFamily="18" charset="0"/>
            </a:endParaRPr>
          </a:p>
          <a:p>
            <a:pPr algn="ctr" eaLnBrk="0" hangingPunct="0"/>
            <a:endParaRPr lang="en-US" sz="2000" b="1">
              <a:latin typeface="Times New Roman" pitchFamily="18" charset="0"/>
              <a:cs typeface="Times New Roman" pitchFamily="18" charset="0"/>
            </a:endParaRPr>
          </a:p>
          <a:p>
            <a:pPr algn="ctr" eaLnBrk="0" hangingPunct="0"/>
            <a:endParaRPr lang="en-US" sz="2000" b="1">
              <a:latin typeface="Times New Roman" pitchFamily="18" charset="0"/>
              <a:cs typeface="Times New Roman" pitchFamily="18" charset="0"/>
            </a:endParaRPr>
          </a:p>
          <a:p>
            <a:pPr algn="ctr" eaLnBrk="0" hangingPunct="0"/>
            <a:endParaRPr lang="el-GR" sz="2000">
              <a:latin typeface="Times New Roman" pitchFamily="18" charset="0"/>
            </a:endParaRPr>
          </a:p>
          <a:p>
            <a:pPr algn="ctr" eaLnBrk="0" hangingPunct="0"/>
            <a:endParaRPr lang="en-US" sz="2000" b="1">
              <a:latin typeface="Times New Roman" pitchFamily="18" charset="0"/>
              <a:cs typeface="Times New Roman" pitchFamily="18" charset="0"/>
            </a:endParaRPr>
          </a:p>
          <a:p>
            <a:pPr algn="ctr" eaLnBrk="0" hangingPunct="0"/>
            <a:endParaRPr lang="el-GR" sz="2000" b="1">
              <a:latin typeface="Times New Roman" pitchFamily="18" charset="0"/>
              <a:cs typeface="Times New Roman" pitchFamily="18" charset="0"/>
            </a:endParaRPr>
          </a:p>
        </p:txBody>
      </p:sp>
      <p:sp>
        <p:nvSpPr>
          <p:cNvPr id="6" name="4 - TextBox"/>
          <p:cNvSpPr txBox="1">
            <a:spLocks noChangeArrowheads="1"/>
          </p:cNvSpPr>
          <p:nvPr/>
        </p:nvSpPr>
        <p:spPr bwMode="auto">
          <a:xfrm>
            <a:off x="0" y="5842000"/>
            <a:ext cx="3571875" cy="1016000"/>
          </a:xfrm>
          <a:prstGeom prst="rect">
            <a:avLst/>
          </a:prstGeom>
          <a:noFill/>
          <a:ln w="9525">
            <a:noFill/>
            <a:miter lim="800000"/>
            <a:headEnd/>
            <a:tailEnd/>
          </a:ln>
        </p:spPr>
        <p:txBody>
          <a:bodyPr>
            <a:spAutoFit/>
          </a:bodyPr>
          <a:lstStyle/>
          <a:p>
            <a:pPr algn="just"/>
            <a:r>
              <a:rPr lang="el-GR" sz="2000" b="1">
                <a:solidFill>
                  <a:srgbClr val="002060"/>
                </a:solidFill>
                <a:latin typeface="Times New Roman" pitchFamily="18" charset="0"/>
                <a:cs typeface="Times New Roman" pitchFamily="18" charset="0"/>
              </a:rPr>
              <a:t>Καλωσόρισμα Πρωτοετών </a:t>
            </a:r>
          </a:p>
          <a:p>
            <a:pPr algn="just"/>
            <a:r>
              <a:rPr lang="el-GR" sz="2000" b="1">
                <a:solidFill>
                  <a:srgbClr val="002060"/>
                </a:solidFill>
                <a:latin typeface="Times New Roman" pitchFamily="18" charset="0"/>
                <a:cs typeface="Times New Roman" pitchFamily="18" charset="0"/>
              </a:rPr>
              <a:t>Ακαδημαϊκό Έτος: 2020-2021</a:t>
            </a:r>
          </a:p>
          <a:p>
            <a:pPr algn="just"/>
            <a:r>
              <a:rPr lang="el-GR" sz="2000" b="1">
                <a:solidFill>
                  <a:srgbClr val="002060"/>
                </a:solidFill>
                <a:latin typeface="Times New Roman" pitchFamily="18" charset="0"/>
                <a:cs typeface="Times New Roman" pitchFamily="18" charset="0"/>
              </a:rPr>
              <a:t>19 Οκτωβρίου 2020</a:t>
            </a:r>
          </a:p>
        </p:txBody>
      </p:sp>
      <p:pic>
        <p:nvPicPr>
          <p:cNvPr id="7" name="Picture 1" descr="logo"/>
          <p:cNvPicPr>
            <a:picLocks noChangeAspect="1" noChangeArrowheads="1"/>
          </p:cNvPicPr>
          <p:nvPr/>
        </p:nvPicPr>
        <p:blipFill>
          <a:blip r:embed="rId2"/>
          <a:srcRect/>
          <a:stretch>
            <a:fillRect/>
          </a:stretch>
        </p:blipFill>
        <p:spPr bwMode="auto">
          <a:xfrm>
            <a:off x="3500438" y="3286125"/>
            <a:ext cx="2143125" cy="2143125"/>
          </a:xfrm>
          <a:prstGeom prst="rect">
            <a:avLst/>
          </a:prstGeom>
          <a:noFill/>
          <a:ln w="9525">
            <a:noFill/>
            <a:miter lim="800000"/>
            <a:headEnd/>
            <a:tailEnd/>
          </a:ln>
        </p:spPr>
      </p:pic>
      <p:sp>
        <p:nvSpPr>
          <p:cNvPr id="8" name="4 - TextBox"/>
          <p:cNvSpPr txBox="1">
            <a:spLocks noChangeArrowheads="1"/>
          </p:cNvSpPr>
          <p:nvPr/>
        </p:nvSpPr>
        <p:spPr bwMode="auto">
          <a:xfrm>
            <a:off x="6429375" y="6149975"/>
            <a:ext cx="2714625" cy="708025"/>
          </a:xfrm>
          <a:prstGeom prst="rect">
            <a:avLst/>
          </a:prstGeom>
          <a:noFill/>
          <a:ln w="9525">
            <a:noFill/>
            <a:miter lim="800000"/>
            <a:headEnd/>
            <a:tailEnd/>
          </a:ln>
        </p:spPr>
        <p:txBody>
          <a:bodyPr>
            <a:spAutoFit/>
          </a:bodyPr>
          <a:lstStyle/>
          <a:p>
            <a:pPr algn="just"/>
            <a:r>
              <a:rPr lang="el-GR" sz="2000" b="1">
                <a:solidFill>
                  <a:srgbClr val="002060"/>
                </a:solidFill>
                <a:latin typeface="Times New Roman" pitchFamily="18" charset="0"/>
                <a:cs typeface="Times New Roman" pitchFamily="18" charset="0"/>
              </a:rPr>
              <a:t>Ιστοσελίδα Τμήματος:</a:t>
            </a:r>
          </a:p>
          <a:p>
            <a:pPr algn="just"/>
            <a:r>
              <a:rPr lang="en-US" sz="2000" b="1">
                <a:solidFill>
                  <a:srgbClr val="002060"/>
                </a:solidFill>
                <a:latin typeface="Times New Roman" pitchFamily="18" charset="0"/>
                <a:cs typeface="Times New Roman" pitchFamily="18" charset="0"/>
              </a:rPr>
              <a:t>www.materials.uoi.gr</a:t>
            </a:r>
            <a:endParaRPr lang="el-GR" sz="2000" b="1">
              <a:solidFill>
                <a:srgbClr val="002060"/>
              </a:solidFill>
              <a:latin typeface="Times New Roman" pitchFamily="18" charset="0"/>
              <a:cs typeface="Times New Roman" pitchFamily="18" charset="0"/>
            </a:endParaRPr>
          </a:p>
        </p:txBody>
      </p:sp>
      <p:pic>
        <p:nvPicPr>
          <p:cNvPr id="9" name="Picture 13" descr="1 Πρόσληψη στο Πανεπιστήμιο Ιωαννίνων | Alfavita"/>
          <p:cNvPicPr>
            <a:picLocks noChangeAspect="1" noChangeArrowheads="1"/>
          </p:cNvPicPr>
          <p:nvPr/>
        </p:nvPicPr>
        <p:blipFill>
          <a:blip r:embed="rId3"/>
          <a:srcRect/>
          <a:stretch>
            <a:fillRect/>
          </a:stretch>
        </p:blipFill>
        <p:spPr bwMode="auto">
          <a:xfrm>
            <a:off x="0" y="0"/>
            <a:ext cx="1809750" cy="1352550"/>
          </a:xfrm>
          <a:prstGeom prst="rect">
            <a:avLst/>
          </a:prstGeom>
          <a:noFill/>
          <a:ln w="9525">
            <a:noFill/>
            <a:miter lim="800000"/>
            <a:headEnd/>
            <a:tailEnd/>
          </a:ln>
        </p:spPr>
      </p:pic>
      <p:pic>
        <p:nvPicPr>
          <p:cNvPr id="10" name="Picture 15" descr="Πολυτεχνική Σχολή"/>
          <p:cNvPicPr>
            <a:picLocks noChangeAspect="1" noChangeArrowheads="1"/>
          </p:cNvPicPr>
          <p:nvPr/>
        </p:nvPicPr>
        <p:blipFill>
          <a:blip r:embed="rId4"/>
          <a:srcRect/>
          <a:stretch>
            <a:fillRect/>
          </a:stretch>
        </p:blipFill>
        <p:spPr bwMode="auto">
          <a:xfrm>
            <a:off x="6858000" y="114300"/>
            <a:ext cx="22860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457200" y="0"/>
            <a:ext cx="8229600" cy="571500"/>
          </a:xfrm>
        </p:spPr>
        <p:txBody>
          <a:bodyPr/>
          <a:lstStyle/>
          <a:p>
            <a:r>
              <a:rPr lang="el-GR" sz="2800" b="1" smtClean="0">
                <a:solidFill>
                  <a:srgbClr val="C00000"/>
                </a:solidFill>
                <a:latin typeface="Times New Roman" pitchFamily="18" charset="0"/>
                <a:cs typeface="Times New Roman" pitchFamily="18" charset="0"/>
              </a:rPr>
              <a:t>Κτιριολογικές Υποδομές Τ.Μ.Ε.Υ.</a:t>
            </a:r>
          </a:p>
        </p:txBody>
      </p:sp>
      <p:pic>
        <p:nvPicPr>
          <p:cNvPr id="12291" name="Picture 1" descr="logo"/>
          <p:cNvPicPr>
            <a:picLocks noChangeAspect="1" noChangeArrowheads="1"/>
          </p:cNvPicPr>
          <p:nvPr/>
        </p:nvPicPr>
        <p:blipFill>
          <a:blip r:embed="rId2"/>
          <a:srcRect/>
          <a:stretch>
            <a:fillRect/>
          </a:stretch>
        </p:blipFill>
        <p:spPr bwMode="auto">
          <a:xfrm>
            <a:off x="7939088" y="5653088"/>
            <a:ext cx="1204912" cy="1204912"/>
          </a:xfrm>
          <a:prstGeom prst="rect">
            <a:avLst/>
          </a:prstGeom>
          <a:noFill/>
          <a:ln w="9525">
            <a:noFill/>
            <a:miter lim="800000"/>
            <a:headEnd/>
            <a:tailEnd/>
          </a:ln>
        </p:spPr>
      </p:pic>
      <p:graphicFrame>
        <p:nvGraphicFramePr>
          <p:cNvPr id="12" name="11 - Πίνακας"/>
          <p:cNvGraphicFramePr>
            <a:graphicFrameLocks noGrp="1"/>
          </p:cNvGraphicFramePr>
          <p:nvPr/>
        </p:nvGraphicFramePr>
        <p:xfrm>
          <a:off x="976313" y="571500"/>
          <a:ext cx="7096132" cy="2540000"/>
        </p:xfrm>
        <a:graphic>
          <a:graphicData uri="http://schemas.openxmlformats.org/drawingml/2006/table">
            <a:tbl>
              <a:tblPr firstRow="1" bandRow="1">
                <a:tableStyleId>{5C22544A-7EE6-4342-B048-85BDC9FD1C3A}</a:tableStyleId>
              </a:tblPr>
              <a:tblGrid>
                <a:gridCol w="4429156"/>
                <a:gridCol w="2666976"/>
              </a:tblGrid>
              <a:tr h="370840">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1600" b="1" i="0" u="none" strike="noStrike" cap="none" normalizeH="0" baseline="0" dirty="0" smtClean="0">
                          <a:ln>
                            <a:noFill/>
                          </a:ln>
                          <a:solidFill>
                            <a:schemeClr val="bg1"/>
                          </a:solidFill>
                          <a:effectLst/>
                          <a:latin typeface="Times New Roman" pitchFamily="18" charset="0"/>
                          <a:cs typeface="Times New Roman" pitchFamily="18" charset="0"/>
                        </a:rPr>
                        <a:t>Χώρος</a:t>
                      </a: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1600" b="1" i="0" u="none" strike="noStrike" cap="none" normalizeH="0" baseline="0" dirty="0" smtClean="0">
                          <a:ln>
                            <a:noFill/>
                          </a:ln>
                          <a:solidFill>
                            <a:schemeClr val="bg1"/>
                          </a:solidFill>
                          <a:effectLst/>
                          <a:latin typeface="Times New Roman" pitchFamily="18" charset="0"/>
                          <a:cs typeface="Times New Roman" pitchFamily="18" charset="0"/>
                        </a:rPr>
                        <a:t>Μεικτό Εμβαδόν (σε </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m</a:t>
                      </a:r>
                      <a:r>
                        <a:rPr kumimoji="0" lang="en-US" sz="1600" b="1" i="0" u="none" strike="noStrike" cap="none" normalizeH="0" baseline="30000" dirty="0" smtClean="0">
                          <a:ln>
                            <a:noFill/>
                          </a:ln>
                          <a:solidFill>
                            <a:schemeClr val="bg1"/>
                          </a:solidFill>
                          <a:effectLst/>
                          <a:latin typeface="Times New Roman" pitchFamily="18" charset="0"/>
                          <a:cs typeface="Times New Roman" pitchFamily="18" charset="0"/>
                        </a:rPr>
                        <a:t>2</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l-GR" sz="1600" b="1" i="0" u="none" strike="noStrike" cap="none" normalizeH="0" baseline="0" dirty="0" smtClean="0">
                        <a:ln>
                          <a:noFill/>
                        </a:ln>
                        <a:solidFill>
                          <a:schemeClr val="bg1"/>
                        </a:solidFill>
                        <a:effectLst/>
                        <a:latin typeface="Times New Roman" pitchFamily="18" charset="0"/>
                        <a:cs typeface="Times New Roman" pitchFamily="18" charset="0"/>
                      </a:endParaRPr>
                    </a:p>
                  </a:txBody>
                  <a:tcPr marL="68580" marR="68580" marT="0" marB="0" horzOverflow="overflow"/>
                </a:tc>
              </a:tr>
              <a:tr h="370840">
                <a:tc>
                  <a:txBody>
                    <a:bodyPr/>
                    <a:lstStyle/>
                    <a:p>
                      <a:pPr marL="539750" marR="0" lvl="0" indent="-53975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Μεταβατικό Κτίριο (Κτίριο Διοίκησης)</a:t>
                      </a: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580</a:t>
                      </a:r>
                    </a:p>
                  </a:txBody>
                  <a:tcPr marL="68580" marR="68580" marT="0" marB="0" horzOverflow="overflow"/>
                </a:tc>
              </a:tr>
              <a:tr h="370840">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Προκατασκευασμένο Κτίριο Ε1</a:t>
                      </a: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610</a:t>
                      </a:r>
                    </a:p>
                  </a:txBody>
                  <a:tcPr marL="68580" marR="68580" marT="0" marB="0" horzOverflow="overflow"/>
                </a:tc>
              </a:tr>
              <a:tr h="370840">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Άλλα Τμήματα Π.Ι. (Χημείας, Φυσικής)</a:t>
                      </a: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horzOverflow="overflow"/>
                </a:tc>
              </a:tr>
              <a:tr h="370840">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Νέο Κτίριο</a:t>
                      </a: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58</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r h="370840">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Σύνολο</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ts val="600"/>
                        </a:spcBef>
                        <a:spcAft>
                          <a:spcPts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4870</a:t>
                      </a:r>
                    </a:p>
                    <a:p>
                      <a:pPr marL="0" marR="0" lvl="0" indent="0" algn="ctr" defTabSz="914400" rtl="0" eaLnBrk="1" fontAlgn="base" latinLnBrk="0" hangingPunct="1">
                        <a:lnSpc>
                          <a:spcPct val="100000"/>
                        </a:lnSpc>
                        <a:spcBef>
                          <a:spcPts val="600"/>
                        </a:spcBef>
                        <a:spcAft>
                          <a:spcPts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(λειτουργικά: ~3000)</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r>
            </a:tbl>
          </a:graphicData>
        </a:graphic>
      </p:graphicFrame>
      <p:pic>
        <p:nvPicPr>
          <p:cNvPr id="14" name="6 - Εικόνα" descr="G:\photo\P1235[03]_13-11-09.JPG"/>
          <p:cNvPicPr>
            <a:picLocks noChangeAspect="1" noChangeArrowheads="1"/>
          </p:cNvPicPr>
          <p:nvPr/>
        </p:nvPicPr>
        <p:blipFill>
          <a:blip r:embed="rId3"/>
          <a:srcRect/>
          <a:stretch>
            <a:fillRect/>
          </a:stretch>
        </p:blipFill>
        <p:spPr bwMode="auto">
          <a:xfrm>
            <a:off x="3143250" y="3214688"/>
            <a:ext cx="2857500" cy="2000250"/>
          </a:xfrm>
          <a:prstGeom prst="rect">
            <a:avLst/>
          </a:prstGeom>
          <a:noFill/>
          <a:ln w="9525">
            <a:noFill/>
            <a:miter lim="800000"/>
            <a:headEnd/>
            <a:tailEnd/>
          </a:ln>
        </p:spPr>
      </p:pic>
      <p:pic>
        <p:nvPicPr>
          <p:cNvPr id="14371" name="Picture 35"/>
          <p:cNvPicPr>
            <a:picLocks noChangeAspect="1" noChangeArrowheads="1"/>
          </p:cNvPicPr>
          <p:nvPr/>
        </p:nvPicPr>
        <p:blipFill>
          <a:blip r:embed="rId4"/>
          <a:srcRect/>
          <a:stretch>
            <a:fillRect/>
          </a:stretch>
        </p:blipFill>
        <p:spPr bwMode="auto">
          <a:xfrm>
            <a:off x="6143625" y="3214688"/>
            <a:ext cx="2928938" cy="2000250"/>
          </a:xfrm>
          <a:prstGeom prst="rect">
            <a:avLst/>
          </a:prstGeom>
          <a:noFill/>
          <a:ln w="9525">
            <a:noFill/>
            <a:miter lim="800000"/>
            <a:headEnd/>
            <a:tailEnd/>
          </a:ln>
        </p:spPr>
      </p:pic>
      <p:pic>
        <p:nvPicPr>
          <p:cNvPr id="14372" name="Picture 36"/>
          <p:cNvPicPr>
            <a:picLocks noChangeAspect="1" noChangeArrowheads="1"/>
          </p:cNvPicPr>
          <p:nvPr/>
        </p:nvPicPr>
        <p:blipFill>
          <a:blip r:embed="rId5" cstate="print"/>
          <a:srcRect/>
          <a:stretch>
            <a:fillRect/>
          </a:stretch>
        </p:blipFill>
        <p:spPr bwMode="auto">
          <a:xfrm>
            <a:off x="142875" y="3214688"/>
            <a:ext cx="2905125" cy="2020887"/>
          </a:xfrm>
          <a:prstGeom prst="rect">
            <a:avLst/>
          </a:prstGeom>
          <a:noFill/>
          <a:ln w="9525">
            <a:noFill/>
            <a:miter lim="800000"/>
            <a:headEnd/>
            <a:tailEnd/>
          </a:ln>
        </p:spPr>
      </p:pic>
      <p:pic>
        <p:nvPicPr>
          <p:cNvPr id="15" name="Picture 2"/>
          <p:cNvPicPr>
            <a:picLocks noChangeAspect="1" noChangeArrowheads="1"/>
          </p:cNvPicPr>
          <p:nvPr/>
        </p:nvPicPr>
        <p:blipFill>
          <a:blip r:embed="rId6"/>
          <a:srcRect/>
          <a:stretch>
            <a:fillRect/>
          </a:stretch>
        </p:blipFill>
        <p:spPr bwMode="auto">
          <a:xfrm>
            <a:off x="3143250" y="3214688"/>
            <a:ext cx="2857500" cy="2143125"/>
          </a:xfrm>
          <a:prstGeom prst="rect">
            <a:avLst/>
          </a:prstGeom>
          <a:noFill/>
          <a:ln w="9525">
            <a:noFill/>
            <a:miter lim="800000"/>
            <a:headEnd/>
            <a:tailEnd/>
          </a:ln>
        </p:spPr>
      </p:pic>
      <p:pic>
        <p:nvPicPr>
          <p:cNvPr id="16" name="Picture 6"/>
          <p:cNvPicPr>
            <a:picLocks noChangeAspect="1" noChangeArrowheads="1"/>
          </p:cNvPicPr>
          <p:nvPr/>
        </p:nvPicPr>
        <p:blipFill>
          <a:blip r:embed="rId7"/>
          <a:srcRect/>
          <a:stretch>
            <a:fillRect/>
          </a:stretch>
        </p:blipFill>
        <p:spPr bwMode="auto">
          <a:xfrm>
            <a:off x="103188" y="3214688"/>
            <a:ext cx="2968625" cy="2132012"/>
          </a:xfrm>
          <a:prstGeom prst="rect">
            <a:avLst/>
          </a:prstGeom>
          <a:noFill/>
          <a:ln w="9525">
            <a:noFill/>
            <a:miter lim="800000"/>
            <a:headEnd/>
            <a:tailEnd/>
          </a:ln>
        </p:spPr>
      </p:pic>
      <p:pic>
        <p:nvPicPr>
          <p:cNvPr id="17" name="Picture 2" descr="C:\Users\Apostolos\Desktop\Photos_iPAD_6_2013\IMG_0015.JPG"/>
          <p:cNvPicPr>
            <a:picLocks noChangeAspect="1" noChangeArrowheads="1"/>
          </p:cNvPicPr>
          <p:nvPr/>
        </p:nvPicPr>
        <p:blipFill>
          <a:blip r:embed="rId8"/>
          <a:srcRect/>
          <a:stretch>
            <a:fillRect/>
          </a:stretch>
        </p:blipFill>
        <p:spPr bwMode="auto">
          <a:xfrm>
            <a:off x="6143625" y="3214688"/>
            <a:ext cx="3000375" cy="2135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72"/>
                                        </p:tgtEl>
                                        <p:attrNameLst>
                                          <p:attrName>style.visibility</p:attrName>
                                        </p:attrNameLst>
                                      </p:cBhvr>
                                      <p:to>
                                        <p:strVal val="visible"/>
                                      </p:to>
                                    </p:set>
                                    <p:anim calcmode="lin" valueType="num">
                                      <p:cBhvr additive="base">
                                        <p:cTn id="11" dur="500" fill="hold"/>
                                        <p:tgtEl>
                                          <p:spTgt spid="14372"/>
                                        </p:tgtEl>
                                        <p:attrNameLst>
                                          <p:attrName>ppt_x</p:attrName>
                                        </p:attrNameLst>
                                      </p:cBhvr>
                                      <p:tavLst>
                                        <p:tav tm="0">
                                          <p:val>
                                            <p:strVal val="#ppt_x"/>
                                          </p:val>
                                        </p:tav>
                                        <p:tav tm="100000">
                                          <p:val>
                                            <p:strVal val="#ppt_x"/>
                                          </p:val>
                                        </p:tav>
                                      </p:tavLst>
                                    </p:anim>
                                    <p:anim calcmode="lin" valueType="num">
                                      <p:cBhvr additive="base">
                                        <p:cTn id="12" dur="500" fill="hold"/>
                                        <p:tgtEl>
                                          <p:spTgt spid="143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371"/>
                                        </p:tgtEl>
                                        <p:attrNameLst>
                                          <p:attrName>style.visibility</p:attrName>
                                        </p:attrNameLst>
                                      </p:cBhvr>
                                      <p:to>
                                        <p:strVal val="visible"/>
                                      </p:to>
                                    </p:set>
                                    <p:anim calcmode="lin" valueType="num">
                                      <p:cBhvr additive="base">
                                        <p:cTn id="19" dur="500" fill="hold"/>
                                        <p:tgtEl>
                                          <p:spTgt spid="14371"/>
                                        </p:tgtEl>
                                        <p:attrNameLst>
                                          <p:attrName>ppt_x</p:attrName>
                                        </p:attrNameLst>
                                      </p:cBhvr>
                                      <p:tavLst>
                                        <p:tav tm="0">
                                          <p:val>
                                            <p:strVal val="#ppt_x"/>
                                          </p:val>
                                        </p:tav>
                                        <p:tav tm="100000">
                                          <p:val>
                                            <p:strVal val="#ppt_x"/>
                                          </p:val>
                                        </p:tav>
                                      </p:tavLst>
                                    </p:anim>
                                    <p:anim calcmode="lin" valueType="num">
                                      <p:cBhvr additive="base">
                                        <p:cTn id="20" dur="500" fill="hold"/>
                                        <p:tgtEl>
                                          <p:spTgt spid="143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457200" y="71438"/>
            <a:ext cx="8229600" cy="582612"/>
          </a:xfrm>
        </p:spPr>
        <p:txBody>
          <a:bodyPr/>
          <a:lstStyle/>
          <a:p>
            <a:r>
              <a:rPr lang="el-GR" sz="2800" b="1" smtClean="0">
                <a:solidFill>
                  <a:srgbClr val="C00000"/>
                </a:solidFill>
                <a:latin typeface="Times New Roman" pitchFamily="18" charset="0"/>
                <a:cs typeface="Times New Roman" pitchFamily="18" charset="0"/>
              </a:rPr>
              <a:t>Προπτυχιακό Πρόγραμμα Σπουδών Τ.Μ.Ε.Υ.</a:t>
            </a:r>
            <a:endParaRPr lang="el-GR" sz="2800" smtClean="0">
              <a:solidFill>
                <a:srgbClr val="C00000"/>
              </a:solidFill>
            </a:endParaRPr>
          </a:p>
        </p:txBody>
      </p:sp>
      <p:sp>
        <p:nvSpPr>
          <p:cNvPr id="3" name="2 - Θέση περιεχομένου"/>
          <p:cNvSpPr>
            <a:spLocks noGrp="1"/>
          </p:cNvSpPr>
          <p:nvPr>
            <p:ph idx="1"/>
          </p:nvPr>
        </p:nvSpPr>
        <p:spPr>
          <a:xfrm>
            <a:off x="214313" y="688975"/>
            <a:ext cx="8643937" cy="4525963"/>
          </a:xfrm>
        </p:spPr>
        <p:txBody>
          <a:bodyPr/>
          <a:lstStyle/>
          <a:p>
            <a:pPr marL="0" indent="0" algn="just">
              <a:buFont typeface="Arial" charset="0"/>
              <a:buNone/>
              <a:defRPr/>
            </a:pPr>
            <a:r>
              <a:rPr lang="el-GR" sz="1800" dirty="0" smtClean="0">
                <a:solidFill>
                  <a:srgbClr val="002060"/>
                </a:solidFill>
                <a:latin typeface="Times New Roman" pitchFamily="18" charset="0"/>
                <a:cs typeface="Times New Roman" pitchFamily="18" charset="0"/>
              </a:rPr>
              <a:t>Το Προπτυχιακό Πρόγραμμα Σπουδών (Π.Π.Σ.) του Τμήματος περιλαμβάνει θεωρητικά και εργαστηριακά μαθήματα σχετικά με την δομή, τις ιδιότητες, και τις κατεργασίες των υλικών. Αντικείμενα της εκπαίδευσης αποτελούν υλικά όπως είναι τα μέταλλα, τα πολυμερή, τα κεραμικά, τα σύνθετα, τα μαγνητικά, τα οπτικά και ηλεκτρονικά υλικά. Υπάρχουν τέσσερις κύριες ομάδες μαθημάτων:</a:t>
            </a:r>
          </a:p>
          <a:p>
            <a:pPr marL="534988" indent="-357188" algn="just">
              <a:buFont typeface="Wingdings" pitchFamily="2" charset="2"/>
              <a:buChar char="ü"/>
              <a:defRPr/>
            </a:pPr>
            <a:r>
              <a:rPr lang="el-GR" sz="1800" b="1" dirty="0" smtClean="0">
                <a:solidFill>
                  <a:srgbClr val="002060"/>
                </a:solidFill>
                <a:latin typeface="Times New Roman" pitchFamily="18" charset="0"/>
                <a:cs typeface="Times New Roman" pitchFamily="18" charset="0"/>
              </a:rPr>
              <a:t>Μαθήματα υποδομής </a:t>
            </a:r>
            <a:r>
              <a:rPr lang="el-GR" sz="1800" dirty="0" smtClean="0">
                <a:solidFill>
                  <a:srgbClr val="002060"/>
                </a:solidFill>
                <a:latin typeface="Times New Roman" pitchFamily="18" charset="0"/>
                <a:cs typeface="Times New Roman" pitchFamily="18" charset="0"/>
              </a:rPr>
              <a:t>Μαθηματικής, Φυσικής ή Χημικής κατεύθυνσης. </a:t>
            </a:r>
          </a:p>
          <a:p>
            <a:pPr marL="534988" indent="-357188" algn="just">
              <a:buFont typeface="Wingdings" pitchFamily="2" charset="2"/>
              <a:buChar char="ü"/>
              <a:defRPr/>
            </a:pPr>
            <a:r>
              <a:rPr lang="el-GR" sz="1800" b="1" dirty="0" smtClean="0">
                <a:solidFill>
                  <a:srgbClr val="002060"/>
                </a:solidFill>
                <a:latin typeface="Times New Roman" pitchFamily="18" charset="0"/>
                <a:cs typeface="Times New Roman" pitchFamily="18" charset="0"/>
              </a:rPr>
              <a:t>Μαθήματα πυρήνα επιστήμης και τεχνολογίας υλικών</a:t>
            </a:r>
            <a:r>
              <a:rPr lang="el-GR" sz="1800" dirty="0" smtClean="0">
                <a:solidFill>
                  <a:srgbClr val="002060"/>
                </a:solidFill>
                <a:latin typeface="Times New Roman" pitchFamily="18" charset="0"/>
                <a:cs typeface="Times New Roman" pitchFamily="18" charset="0"/>
              </a:rPr>
              <a:t>, ανεξάρτητα κατηγορίας υλικών. </a:t>
            </a:r>
          </a:p>
          <a:p>
            <a:pPr marL="534988" indent="-357188" algn="just">
              <a:buFont typeface="Wingdings" pitchFamily="2" charset="2"/>
              <a:buChar char="ü"/>
              <a:defRPr/>
            </a:pPr>
            <a:r>
              <a:rPr lang="el-GR" sz="1800" b="1" dirty="0" smtClean="0">
                <a:solidFill>
                  <a:srgbClr val="002060"/>
                </a:solidFill>
                <a:latin typeface="Times New Roman" pitchFamily="18" charset="0"/>
                <a:cs typeface="Times New Roman" pitchFamily="18" charset="0"/>
              </a:rPr>
              <a:t>Μαθήματα εξειδίκευσης </a:t>
            </a:r>
            <a:r>
              <a:rPr lang="el-GR" sz="1800" dirty="0" smtClean="0">
                <a:solidFill>
                  <a:srgbClr val="002060"/>
                </a:solidFill>
                <a:latin typeface="Times New Roman" pitchFamily="18" charset="0"/>
                <a:cs typeface="Times New Roman" pitchFamily="18" charset="0"/>
              </a:rPr>
              <a:t>που καλύπτουν ειδικές κατηγορίες υλικών / διεργασιών / τεχνικών χαρακτηρισμού κλπ. </a:t>
            </a:r>
          </a:p>
          <a:p>
            <a:pPr marL="534988" indent="-357188" algn="just">
              <a:buFont typeface="Wingdings" pitchFamily="2" charset="2"/>
              <a:buChar char="ü"/>
              <a:defRPr/>
            </a:pPr>
            <a:r>
              <a:rPr lang="el-GR" sz="1800" b="1" dirty="0" smtClean="0">
                <a:solidFill>
                  <a:srgbClr val="002060"/>
                </a:solidFill>
                <a:latin typeface="Times New Roman" pitchFamily="18" charset="0"/>
                <a:cs typeface="Times New Roman" pitchFamily="18" charset="0"/>
              </a:rPr>
              <a:t>Μαθήματα υπολογιστικών τεχνικών και προσομοιώσεων</a:t>
            </a:r>
            <a:r>
              <a:rPr lang="el-GR" sz="1800" dirty="0" smtClean="0">
                <a:solidFill>
                  <a:srgbClr val="002060"/>
                </a:solidFill>
                <a:latin typeface="Times New Roman" pitchFamily="18" charset="0"/>
                <a:cs typeface="Times New Roman" pitchFamily="18" charset="0"/>
              </a:rPr>
              <a:t>, προσαρμοσμένων στην επιστήμη και τεχνολογία υλικών, που έχουν σαν στόχο την κατανόηση των ιδιοτήτων των υλικών, καθώς επίσης και τον σχεδιασμό νέων προηγμένων υλικών.</a:t>
            </a:r>
          </a:p>
        </p:txBody>
      </p:sp>
      <p:sp>
        <p:nvSpPr>
          <p:cNvPr id="6" name="5 - Ορθογώνιο"/>
          <p:cNvSpPr>
            <a:spLocks noChangeArrowheads="1"/>
          </p:cNvSpPr>
          <p:nvPr/>
        </p:nvSpPr>
        <p:spPr bwMode="auto">
          <a:xfrm>
            <a:off x="142875" y="4643438"/>
            <a:ext cx="8786813" cy="2124075"/>
          </a:xfrm>
          <a:prstGeom prst="rect">
            <a:avLst/>
          </a:prstGeom>
          <a:noFill/>
          <a:ln w="9525">
            <a:noFill/>
            <a:miter lim="800000"/>
            <a:headEnd/>
            <a:tailEnd/>
          </a:ln>
        </p:spPr>
        <p:txBody>
          <a:bodyPr>
            <a:spAutoFit/>
          </a:bodyPr>
          <a:lstStyle/>
          <a:p>
            <a:pPr algn="ctr"/>
            <a:r>
              <a:rPr lang="el-GR" sz="2400" b="1">
                <a:solidFill>
                  <a:srgbClr val="C00000"/>
                </a:solidFill>
                <a:latin typeface="Times New Roman" pitchFamily="18" charset="0"/>
                <a:cs typeface="Times New Roman" pitchFamily="18" charset="0"/>
              </a:rPr>
              <a:t>!!!! ΕΠΙΣΗΜΑΝΣΗ !!!!</a:t>
            </a:r>
          </a:p>
          <a:p>
            <a:pPr algn="just"/>
            <a:r>
              <a:rPr lang="el-GR">
                <a:solidFill>
                  <a:srgbClr val="002060"/>
                </a:solidFill>
                <a:latin typeface="Times New Roman" pitchFamily="18" charset="0"/>
                <a:cs typeface="Times New Roman" pitchFamily="18" charset="0"/>
              </a:rPr>
              <a:t>Το Π.Π.Σ. περιλαμβάνει: </a:t>
            </a:r>
            <a:r>
              <a:rPr lang="el-GR" b="1">
                <a:solidFill>
                  <a:srgbClr val="002060"/>
                </a:solidFill>
                <a:latin typeface="Times New Roman" pitchFamily="18" charset="0"/>
                <a:cs typeface="Times New Roman" pitchFamily="18" charset="0"/>
              </a:rPr>
              <a:t>49 υποχρεωτικά μαθήματα </a:t>
            </a:r>
            <a:r>
              <a:rPr lang="el-GR">
                <a:solidFill>
                  <a:srgbClr val="002060"/>
                </a:solidFill>
                <a:latin typeface="Times New Roman" pitchFamily="18" charset="0"/>
                <a:cs typeface="Times New Roman" pitchFamily="18" charset="0"/>
              </a:rPr>
              <a:t>(επιλογή όλων) και 52 </a:t>
            </a:r>
            <a:r>
              <a:rPr lang="el-GR" b="1">
                <a:solidFill>
                  <a:srgbClr val="002060"/>
                </a:solidFill>
                <a:latin typeface="Times New Roman" pitchFamily="18" charset="0"/>
                <a:cs typeface="Times New Roman" pitchFamily="18" charset="0"/>
              </a:rPr>
              <a:t>μαθήματα επιλογής </a:t>
            </a:r>
            <a:r>
              <a:rPr lang="el-GR">
                <a:solidFill>
                  <a:srgbClr val="002060"/>
                </a:solidFill>
                <a:latin typeface="Times New Roman" pitchFamily="18" charset="0"/>
                <a:cs typeface="Times New Roman" pitchFamily="18" charset="0"/>
              </a:rPr>
              <a:t>από τα οποία οι φοιτητές/τριες </a:t>
            </a:r>
            <a:r>
              <a:rPr lang="el-GR" b="1">
                <a:solidFill>
                  <a:srgbClr val="002060"/>
                </a:solidFill>
                <a:latin typeface="Times New Roman" pitchFamily="18" charset="0"/>
                <a:cs typeface="Times New Roman" pitchFamily="18" charset="0"/>
              </a:rPr>
              <a:t>υποχρεούται να επιλέξουν 14</a:t>
            </a:r>
          </a:p>
          <a:p>
            <a:pPr algn="just"/>
            <a:r>
              <a:rPr lang="el-GR">
                <a:solidFill>
                  <a:srgbClr val="002060"/>
                </a:solidFill>
                <a:latin typeface="Times New Roman" pitchFamily="18" charset="0"/>
                <a:cs typeface="Times New Roman" pitchFamily="18" charset="0"/>
              </a:rPr>
              <a:t>Υποχρεωτική είναι η Διπλωματική Εργασία την οποία οι φοιτητές/τριες εκπονούν κατά το 9</a:t>
            </a:r>
            <a:r>
              <a:rPr lang="el-GR" baseline="30000">
                <a:solidFill>
                  <a:srgbClr val="002060"/>
                </a:solidFill>
                <a:latin typeface="Times New Roman" pitchFamily="18" charset="0"/>
                <a:cs typeface="Times New Roman" pitchFamily="18" charset="0"/>
              </a:rPr>
              <a:t>ο</a:t>
            </a:r>
            <a:r>
              <a:rPr lang="el-GR">
                <a:solidFill>
                  <a:srgbClr val="002060"/>
                </a:solidFill>
                <a:latin typeface="Times New Roman" pitchFamily="18" charset="0"/>
                <a:cs typeface="Times New Roman" pitchFamily="18" charset="0"/>
              </a:rPr>
              <a:t> και 10</a:t>
            </a:r>
            <a:r>
              <a:rPr lang="el-GR" baseline="30000">
                <a:solidFill>
                  <a:srgbClr val="002060"/>
                </a:solidFill>
                <a:latin typeface="Times New Roman" pitchFamily="18" charset="0"/>
                <a:cs typeface="Times New Roman" pitchFamily="18" charset="0"/>
              </a:rPr>
              <a:t>ο</a:t>
            </a:r>
            <a:r>
              <a:rPr lang="el-GR">
                <a:solidFill>
                  <a:srgbClr val="002060"/>
                </a:solidFill>
                <a:latin typeface="Times New Roman" pitchFamily="18" charset="0"/>
                <a:cs typeface="Times New Roman" pitchFamily="18" charset="0"/>
              </a:rPr>
              <a:t> Εξάμηνο των σπουδών τους.</a:t>
            </a:r>
          </a:p>
          <a:p>
            <a:pPr algn="just"/>
            <a:r>
              <a:rPr lang="el-GR">
                <a:solidFill>
                  <a:srgbClr val="002060"/>
                </a:solidFill>
                <a:latin typeface="Times New Roman" pitchFamily="18" charset="0"/>
                <a:cs typeface="Times New Roman" pitchFamily="18" charset="0"/>
              </a:rPr>
              <a:t>Επομένως για την </a:t>
            </a:r>
            <a:r>
              <a:rPr lang="el-GR" b="1" u="sng">
                <a:solidFill>
                  <a:srgbClr val="002060"/>
                </a:solidFill>
                <a:latin typeface="Times New Roman" pitchFamily="18" charset="0"/>
                <a:cs typeface="Times New Roman" pitchFamily="18" charset="0"/>
              </a:rPr>
              <a:t>απόκτηση του Διπλώματος </a:t>
            </a:r>
            <a:r>
              <a:rPr lang="el-GR">
                <a:solidFill>
                  <a:srgbClr val="002060"/>
                </a:solidFill>
                <a:latin typeface="Times New Roman" pitchFamily="18" charset="0"/>
                <a:cs typeface="Times New Roman" pitchFamily="18" charset="0"/>
              </a:rPr>
              <a:t>ο φοιτητής </a:t>
            </a:r>
            <a:r>
              <a:rPr lang="el-GR" b="1" u="sng">
                <a:solidFill>
                  <a:srgbClr val="002060"/>
                </a:solidFill>
                <a:latin typeface="Times New Roman" pitchFamily="18" charset="0"/>
                <a:cs typeface="Times New Roman" pitchFamily="18" charset="0"/>
              </a:rPr>
              <a:t>θα πρέπει να παρακολουθήσει επιτυχώς 63 μαθήματα</a:t>
            </a:r>
            <a:r>
              <a:rPr lang="el-GR" b="1">
                <a:solidFill>
                  <a:srgbClr val="002060"/>
                </a:solidFill>
                <a:latin typeface="Times New Roman" pitchFamily="18" charset="0"/>
                <a:cs typeface="Times New Roman" pitchFamily="18" charset="0"/>
              </a:rPr>
              <a:t> (49+14)</a:t>
            </a:r>
            <a:r>
              <a:rPr lang="el-GR">
                <a:solidFill>
                  <a:srgbClr val="002060"/>
                </a:solidFill>
                <a:latin typeface="Times New Roman" pitchFamily="18" charset="0"/>
                <a:cs typeface="Times New Roman" pitchFamily="18" charset="0"/>
              </a:rPr>
              <a:t> και να έχει </a:t>
            </a:r>
            <a:r>
              <a:rPr lang="el-GR" b="1" u="sng">
                <a:solidFill>
                  <a:srgbClr val="002060"/>
                </a:solidFill>
                <a:latin typeface="Times New Roman" pitchFamily="18" charset="0"/>
                <a:cs typeface="Times New Roman" pitchFamily="18" charset="0"/>
              </a:rPr>
              <a:t>εκπονήσει και Διπλωματική Εργασία Ι &amp; ΙΙ</a:t>
            </a:r>
            <a:r>
              <a:rPr lang="el-GR">
                <a:solidFill>
                  <a:srgbClr val="002060"/>
                </a:solidFill>
                <a:latin typeface="Times New Roman" pitchFamily="18" charset="0"/>
                <a:cs typeface="Times New Roman" pitchFamily="18" charset="0"/>
              </a:rPr>
              <a:t>.</a:t>
            </a:r>
          </a:p>
        </p:txBody>
      </p:sp>
      <p:grpSp>
        <p:nvGrpSpPr>
          <p:cNvPr id="2" name="9 - Ομάδα"/>
          <p:cNvGrpSpPr>
            <a:grpSpLocks/>
          </p:cNvGrpSpPr>
          <p:nvPr/>
        </p:nvGrpSpPr>
        <p:grpSpPr bwMode="auto">
          <a:xfrm>
            <a:off x="214313" y="4643438"/>
            <a:ext cx="8786812" cy="2214562"/>
            <a:chOff x="214282" y="4643446"/>
            <a:chExt cx="8786874" cy="2214554"/>
          </a:xfrm>
        </p:grpSpPr>
        <p:sp>
          <p:nvSpPr>
            <p:cNvPr id="8" name="7 - Ορθογώνιο"/>
            <p:cNvSpPr/>
            <p:nvPr/>
          </p:nvSpPr>
          <p:spPr>
            <a:xfrm>
              <a:off x="214282" y="4643446"/>
              <a:ext cx="8786874" cy="2214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320" name="8 - Ορθογώνιο"/>
            <p:cNvSpPr>
              <a:spLocks noChangeArrowheads="1"/>
            </p:cNvSpPr>
            <p:nvPr/>
          </p:nvSpPr>
          <p:spPr bwMode="auto">
            <a:xfrm>
              <a:off x="785786" y="4857760"/>
              <a:ext cx="7858180" cy="1754326"/>
            </a:xfrm>
            <a:prstGeom prst="rect">
              <a:avLst/>
            </a:prstGeom>
            <a:noFill/>
            <a:ln w="9525">
              <a:noFill/>
              <a:miter lim="800000"/>
              <a:headEnd/>
              <a:tailEnd/>
            </a:ln>
          </p:spPr>
          <p:txBody>
            <a:bodyPr>
              <a:spAutoFit/>
            </a:bodyPr>
            <a:lstStyle/>
            <a:p>
              <a:pPr algn="ctr"/>
              <a:r>
                <a:rPr lang="el-GR" sz="2400">
                  <a:solidFill>
                    <a:srgbClr val="002060"/>
                  </a:solidFill>
                  <a:latin typeface="Times New Roman" pitchFamily="18" charset="0"/>
                  <a:cs typeface="Times New Roman" pitchFamily="18" charset="0"/>
                </a:rPr>
                <a:t>Το σύνολο των απαιτούμενων μαθημάτων του προγράμματος σπουδών και της διπλωματικής για τη λήψη διπλώματος αντιστοιχεί σε </a:t>
              </a:r>
              <a:r>
                <a:rPr lang="el-GR" sz="2400" b="1" u="sng">
                  <a:solidFill>
                    <a:srgbClr val="002060"/>
                  </a:solidFill>
                  <a:latin typeface="Times New Roman" pitchFamily="18" charset="0"/>
                  <a:cs typeface="Times New Roman" pitchFamily="18" charset="0"/>
                </a:rPr>
                <a:t>300 ECTS (ή 30 </a:t>
              </a:r>
              <a:r>
                <a:rPr lang="en-US" sz="2400" b="1" u="sng">
                  <a:solidFill>
                    <a:srgbClr val="002060"/>
                  </a:solidFill>
                  <a:latin typeface="Times New Roman" pitchFamily="18" charset="0"/>
                  <a:cs typeface="Times New Roman" pitchFamily="18" charset="0"/>
                </a:rPr>
                <a:t>ECTS/</a:t>
              </a:r>
              <a:r>
                <a:rPr lang="el-GR" sz="2400" b="1" u="sng">
                  <a:solidFill>
                    <a:srgbClr val="002060"/>
                  </a:solidFill>
                  <a:latin typeface="Times New Roman" pitchFamily="18" charset="0"/>
                  <a:cs typeface="Times New Roman" pitchFamily="18" charset="0"/>
                </a:rPr>
                <a:t>εξάμηνο)</a:t>
              </a:r>
            </a:p>
            <a:p>
              <a:pPr algn="ctr"/>
              <a:r>
                <a:rPr lang="el-GR">
                  <a:solidFill>
                    <a:srgbClr val="C00000"/>
                  </a:solidFill>
                  <a:latin typeface="Times New Roman" pitchFamily="18" charset="0"/>
                  <a:cs typeface="Times New Roman" pitchFamily="18" charset="0"/>
                </a:rPr>
                <a:t>(Ευρωπαϊκό Σύστημα Πιστωτικών Μονάδων ή </a:t>
              </a:r>
              <a:endParaRPr lang="en-US">
                <a:solidFill>
                  <a:srgbClr val="C00000"/>
                </a:solidFill>
                <a:latin typeface="Times New Roman" pitchFamily="18" charset="0"/>
                <a:cs typeface="Times New Roman" pitchFamily="18" charset="0"/>
              </a:endParaRPr>
            </a:p>
            <a:p>
              <a:pPr algn="ctr"/>
              <a:r>
                <a:rPr lang="en-US">
                  <a:solidFill>
                    <a:srgbClr val="C00000"/>
                  </a:solidFill>
                  <a:latin typeface="Times New Roman" pitchFamily="18" charset="0"/>
                  <a:cs typeface="Times New Roman" pitchFamily="18" charset="0"/>
                </a:rPr>
                <a:t>European Credit Transfer System or </a:t>
              </a:r>
              <a:r>
                <a:rPr lang="el-GR">
                  <a:solidFill>
                    <a:srgbClr val="C00000"/>
                  </a:solidFill>
                  <a:latin typeface="Times New Roman" pitchFamily="18" charset="0"/>
                  <a:cs typeface="Times New Roman" pitchFamily="18" charset="0"/>
                </a:rPr>
                <a:t>ECTS)</a:t>
              </a:r>
            </a:p>
          </p:txBody>
        </p:sp>
      </p:grpSp>
      <p:pic>
        <p:nvPicPr>
          <p:cNvPr id="13318" name="Picture 1" descr="logo"/>
          <p:cNvPicPr>
            <a:picLocks noChangeAspect="1" noChangeArrowheads="1"/>
          </p:cNvPicPr>
          <p:nvPr/>
        </p:nvPicPr>
        <p:blipFill>
          <a:blip r:embed="rId2"/>
          <a:srcRect/>
          <a:stretch>
            <a:fillRect/>
          </a:stretch>
        </p:blipFill>
        <p:spPr bwMode="auto">
          <a:xfrm>
            <a:off x="8358188" y="71438"/>
            <a:ext cx="714375"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additive="base">
                                        <p:cTn id="4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diamond(in)">
                                      <p:cBhvr>
                                        <p:cTn id="51" dur="20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131763"/>
            <a:ext cx="8229600" cy="582612"/>
          </a:xfrm>
        </p:spPr>
        <p:txBody>
          <a:bodyPr/>
          <a:lstStyle/>
          <a:p>
            <a:r>
              <a:rPr lang="el-GR" sz="2800" b="1" smtClean="0">
                <a:solidFill>
                  <a:srgbClr val="C00000"/>
                </a:solidFill>
                <a:latin typeface="Times New Roman" pitchFamily="18" charset="0"/>
                <a:cs typeface="Times New Roman" pitchFamily="18" charset="0"/>
              </a:rPr>
              <a:t>Μαθήματα Π.Π.Σ. Τ.Μ.Ε.Υ. 1</a:t>
            </a:r>
            <a:r>
              <a:rPr lang="el-GR" sz="2800" b="1" baseline="30000" smtClean="0">
                <a:solidFill>
                  <a:srgbClr val="C00000"/>
                </a:solidFill>
                <a:latin typeface="Times New Roman" pitchFamily="18" charset="0"/>
                <a:cs typeface="Times New Roman" pitchFamily="18" charset="0"/>
              </a:rPr>
              <a:t>ου</a:t>
            </a:r>
            <a:r>
              <a:rPr lang="el-GR" sz="2800" b="1" smtClean="0">
                <a:solidFill>
                  <a:srgbClr val="C00000"/>
                </a:solidFill>
                <a:latin typeface="Times New Roman" pitchFamily="18" charset="0"/>
                <a:cs typeface="Times New Roman" pitchFamily="18" charset="0"/>
              </a:rPr>
              <a:t> Εξαμήνου</a:t>
            </a:r>
            <a:endParaRPr lang="el-GR" sz="2800" smtClean="0">
              <a:solidFill>
                <a:srgbClr val="C00000"/>
              </a:solidFill>
            </a:endParaRPr>
          </a:p>
        </p:txBody>
      </p:sp>
      <p:pic>
        <p:nvPicPr>
          <p:cNvPr id="14339" name="Picture 1" descr="logo"/>
          <p:cNvPicPr>
            <a:picLocks noChangeAspect="1" noChangeArrowheads="1"/>
          </p:cNvPicPr>
          <p:nvPr/>
        </p:nvPicPr>
        <p:blipFill>
          <a:blip r:embed="rId2"/>
          <a:srcRect/>
          <a:stretch>
            <a:fillRect/>
          </a:stretch>
        </p:blipFill>
        <p:spPr bwMode="auto">
          <a:xfrm>
            <a:off x="7939088" y="5653088"/>
            <a:ext cx="1204912" cy="1204912"/>
          </a:xfrm>
          <a:prstGeom prst="rect">
            <a:avLst/>
          </a:prstGeom>
          <a:noFill/>
          <a:ln w="9525">
            <a:noFill/>
            <a:miter lim="800000"/>
            <a:headEnd/>
            <a:tailEnd/>
          </a:ln>
        </p:spPr>
      </p:pic>
      <p:pic>
        <p:nvPicPr>
          <p:cNvPr id="14340" name="Picture 11"/>
          <p:cNvPicPr>
            <a:picLocks noChangeAspect="1" noChangeArrowheads="1"/>
          </p:cNvPicPr>
          <p:nvPr/>
        </p:nvPicPr>
        <p:blipFill>
          <a:blip r:embed="rId3"/>
          <a:srcRect/>
          <a:stretch>
            <a:fillRect/>
          </a:stretch>
        </p:blipFill>
        <p:spPr bwMode="auto">
          <a:xfrm>
            <a:off x="1000125" y="714375"/>
            <a:ext cx="7010400" cy="4781550"/>
          </a:xfrm>
          <a:prstGeom prst="rect">
            <a:avLst/>
          </a:prstGeom>
          <a:noFill/>
          <a:ln w="9525">
            <a:noFill/>
            <a:miter lim="800000"/>
            <a:headEnd/>
            <a:tailEnd/>
          </a:ln>
        </p:spPr>
      </p:pic>
      <p:pic>
        <p:nvPicPr>
          <p:cNvPr id="14341" name="Picture 12"/>
          <p:cNvPicPr>
            <a:picLocks noChangeAspect="1" noChangeArrowheads="1"/>
          </p:cNvPicPr>
          <p:nvPr/>
        </p:nvPicPr>
        <p:blipFill>
          <a:blip r:embed="rId4"/>
          <a:srcRect/>
          <a:stretch>
            <a:fillRect/>
          </a:stretch>
        </p:blipFill>
        <p:spPr bwMode="auto">
          <a:xfrm>
            <a:off x="1643063" y="5572125"/>
            <a:ext cx="5829300"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457200" y="131763"/>
            <a:ext cx="8229600" cy="582612"/>
          </a:xfrm>
        </p:spPr>
        <p:txBody>
          <a:bodyPr/>
          <a:lstStyle/>
          <a:p>
            <a:r>
              <a:rPr lang="el-GR" sz="2600" b="1" smtClean="0">
                <a:solidFill>
                  <a:srgbClr val="C00000"/>
                </a:solidFill>
                <a:latin typeface="Times New Roman" pitchFamily="18" charset="0"/>
                <a:cs typeface="Times New Roman" pitchFamily="18" charset="0"/>
              </a:rPr>
              <a:t>Παραδόσεις Μαθήματων Π.Π.Σ. Τ.Μ.Ε.Υ. 1</a:t>
            </a:r>
            <a:r>
              <a:rPr lang="el-GR" sz="2600" b="1" baseline="30000" smtClean="0">
                <a:solidFill>
                  <a:srgbClr val="C00000"/>
                </a:solidFill>
                <a:latin typeface="Times New Roman" pitchFamily="18" charset="0"/>
                <a:cs typeface="Times New Roman" pitchFamily="18" charset="0"/>
              </a:rPr>
              <a:t>ου</a:t>
            </a:r>
            <a:r>
              <a:rPr lang="el-GR" sz="2600" b="1" smtClean="0">
                <a:solidFill>
                  <a:srgbClr val="C00000"/>
                </a:solidFill>
                <a:latin typeface="Times New Roman" pitchFamily="18" charset="0"/>
                <a:cs typeface="Times New Roman" pitchFamily="18" charset="0"/>
              </a:rPr>
              <a:t> Εξαμήνου</a:t>
            </a:r>
            <a:endParaRPr lang="el-GR" sz="2600" smtClean="0">
              <a:solidFill>
                <a:srgbClr val="C00000"/>
              </a:solidFill>
            </a:endParaRPr>
          </a:p>
        </p:txBody>
      </p:sp>
      <p:pic>
        <p:nvPicPr>
          <p:cNvPr id="15363" name="Picture 1" descr="logo"/>
          <p:cNvPicPr>
            <a:picLocks noChangeAspect="1" noChangeArrowheads="1"/>
          </p:cNvPicPr>
          <p:nvPr/>
        </p:nvPicPr>
        <p:blipFill>
          <a:blip r:embed="rId2"/>
          <a:srcRect/>
          <a:stretch>
            <a:fillRect/>
          </a:stretch>
        </p:blipFill>
        <p:spPr bwMode="auto">
          <a:xfrm>
            <a:off x="7939088" y="5653088"/>
            <a:ext cx="1204912" cy="1204912"/>
          </a:xfrm>
          <a:prstGeom prst="rect">
            <a:avLst/>
          </a:prstGeom>
          <a:noFill/>
          <a:ln w="9525">
            <a:noFill/>
            <a:miter lim="800000"/>
            <a:headEnd/>
            <a:tailEnd/>
          </a:ln>
        </p:spPr>
      </p:pic>
      <p:pic>
        <p:nvPicPr>
          <p:cNvPr id="15364" name="Picture 2"/>
          <p:cNvPicPr>
            <a:picLocks noChangeAspect="1" noChangeArrowheads="1"/>
          </p:cNvPicPr>
          <p:nvPr/>
        </p:nvPicPr>
        <p:blipFill>
          <a:blip r:embed="rId3"/>
          <a:srcRect l="37500" t="39166" r="24532" b="22501"/>
          <a:stretch>
            <a:fillRect/>
          </a:stretch>
        </p:blipFill>
        <p:spPr bwMode="auto">
          <a:xfrm>
            <a:off x="285750" y="714375"/>
            <a:ext cx="85534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4"/>
            <a:ext cx="8715436" cy="523220"/>
          </a:xfrm>
          <a:prstGeom prst="rect">
            <a:avLst/>
          </a:prstGeom>
        </p:spPr>
        <p:txBody>
          <a:bodyPr wrap="square">
            <a:spAutoFit/>
          </a:bodyPr>
          <a:lstStyle/>
          <a:p>
            <a:pPr marL="542925" indent="-542925" algn="ctr"/>
            <a:r>
              <a:rPr lang="el-GR" sz="2800" b="1" dirty="0" smtClean="0">
                <a:solidFill>
                  <a:srgbClr val="C00000"/>
                </a:solidFill>
                <a:latin typeface="Times New Roman" pitchFamily="18" charset="0"/>
                <a:cs typeface="Times New Roman" pitchFamily="18" charset="0"/>
              </a:rPr>
              <a:t>Επαγγελματικά Δικαιώματα Αποφοίτων</a:t>
            </a:r>
          </a:p>
        </p:txBody>
      </p:sp>
      <p:sp>
        <p:nvSpPr>
          <p:cNvPr id="26625" name="Rectangle 1"/>
          <p:cNvSpPr>
            <a:spLocks noChangeArrowheads="1"/>
          </p:cNvSpPr>
          <p:nvPr/>
        </p:nvSpPr>
        <p:spPr bwMode="auto">
          <a:xfrm>
            <a:off x="142844" y="857232"/>
            <a:ext cx="878687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Οι απόφοιτοι του Τμήματος Μηχανικών Επιστήμης Υλικών </a:t>
            </a:r>
            <a:r>
              <a:rPr kumimoji="0" lang="el-GR"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εντάσσονται στο μητρώο του Τεχνικού Επιμελητηρίου Ελλάδος (Τ.Ε.Ε.) στη βασική ειδικότητα των Χημικών Μηχανικών</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με  την </a:t>
            </a:r>
            <a:r>
              <a:rPr kumimoji="0" lang="el-GR" sz="20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υπ΄αριθμ</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Β90/Σ15/2017 απόφαση του Τ.Ε.Ε., μετά από την επιτυχή συμμετοχή τους στις εξετάσεις για τη χορήγηση άδειας άσκησης επαγγέλματος. </a:t>
            </a:r>
          </a:p>
          <a:p>
            <a:pPr marL="361950" marR="0" lvl="0" indent="-36195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Με απόφαση της Διοικούσας του Τ.Ε.Ε. υπ. </a:t>
            </a:r>
            <a:r>
              <a:rPr kumimoji="0" lang="el-GR" sz="20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Αριθμ</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hlinkClick r:id="rId2"/>
              </a:rPr>
              <a:t>Α140/Σ39/2018</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(Διαύγεια: ΑΔΑ_728846Ψ842-ΣΥΜ) </a:t>
            </a:r>
            <a:r>
              <a:rPr kumimoji="0" lang="el-GR"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έχει αποδοθεί στους Μηχανικούς Επιστήμης Υλικών ευρύ μέρος των επαγγελματικών δικαιωμάτων του Χημικού Μηχανικού στον Τομέα των Υλικών</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και συγκεκριμένα, με βάση την παράγραφο 2, άρθρο 8, ΦΕΚ τ. Α’ 187/05-11-2018, Π.Δ. 99, τα δικαιώματα «δ έως και μγ». </a:t>
            </a:r>
            <a:endParaRPr kumimoji="0" lang="el-GR" sz="2000" b="0" i="0" u="none" strike="noStrike" cap="none" normalizeH="0" baseline="0" dirty="0" smtClean="0">
              <a:ln>
                <a:noFill/>
              </a:ln>
              <a:solidFill>
                <a:srgbClr val="002060"/>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Επίσης, στην ίδια απόφαση της Διοικούσας του Τ.Ε.Ε. υπ. </a:t>
            </a:r>
            <a:r>
              <a:rPr kumimoji="0" lang="el-GR" sz="20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Αριθμ</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hlinkClick r:id="rId2"/>
              </a:rPr>
              <a:t>Α140/Σ39/2018</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(Διαύγεια: ΑΔΑ_728846Ψ842-ΣΥΜ) αναφέρεται ότι: «</a:t>
            </a:r>
            <a:r>
              <a:rPr kumimoji="0" lang="el-GR" sz="20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το γενικό μέρος (άρθρα 1 και 2 του ΦΕΚ τ. Α’ 187/05-11-2018, Π.Δ. 99) ισχύει βέβαια και για τους Μηχανικούς Επιστήμης Υλικών</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της Πολυτεχνικής Σχολής του Πανεπιστημίου Ιωαννίνων».</a:t>
            </a:r>
            <a:endParaRPr kumimoji="0" lang="el-GR"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4"/>
            <a:ext cx="8715436" cy="523220"/>
          </a:xfrm>
          <a:prstGeom prst="rect">
            <a:avLst/>
          </a:prstGeom>
        </p:spPr>
        <p:txBody>
          <a:bodyPr wrap="square">
            <a:spAutoFit/>
          </a:bodyPr>
          <a:lstStyle/>
          <a:p>
            <a:pPr marL="542925" indent="-542925" algn="ctr"/>
            <a:r>
              <a:rPr lang="el-GR" sz="2800" b="1" dirty="0" smtClean="0">
                <a:solidFill>
                  <a:srgbClr val="C00000"/>
                </a:solidFill>
                <a:latin typeface="Times New Roman" pitchFamily="18" charset="0"/>
                <a:cs typeface="Times New Roman" pitchFamily="18" charset="0"/>
              </a:rPr>
              <a:t>Επαγγελματικά Δικαιώματα Αποφοίτων</a:t>
            </a:r>
          </a:p>
        </p:txBody>
      </p:sp>
      <p:sp>
        <p:nvSpPr>
          <p:cNvPr id="3" name="Rectangle 1"/>
          <p:cNvSpPr>
            <a:spLocks noChangeArrowheads="1"/>
          </p:cNvSpPr>
          <p:nvPr/>
        </p:nvSpPr>
        <p:spPr bwMode="auto">
          <a:xfrm>
            <a:off x="142844" y="626678"/>
            <a:ext cx="8786874"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1" fontAlgn="base" latinLnBrk="0" hangingPunct="1">
              <a:lnSpc>
                <a:spcPct val="100000"/>
              </a:lnSpc>
              <a:spcBef>
                <a:spcPct val="0"/>
              </a:spcBef>
              <a:spcAft>
                <a:spcPct val="0"/>
              </a:spcAft>
              <a:buClrTx/>
              <a:buSzTx/>
              <a:tabLst/>
            </a:pP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Παράγραφος 2, άρθρο 8, ΦΕΚ τ. Α’ 187/05-11-2018, Π.Δ. 99, τα δικαιώματα «δ έως</a:t>
            </a:r>
            <a:r>
              <a:rPr kumimoji="0" lang="el-GR" sz="20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και μγ»,</a:t>
            </a:r>
            <a:r>
              <a:rPr kumimoji="0" lang="el-GR" sz="20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δηλαδή τα εξής:</a:t>
            </a:r>
            <a:endParaRPr kumimoji="0" lang="el-GR"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r>
              <a:rPr lang="el-GR" sz="1500" i="1" dirty="0">
                <a:solidFill>
                  <a:srgbClr val="002060"/>
                </a:solidFill>
                <a:latin typeface="Times New Roman" pitchFamily="18" charset="0"/>
                <a:cs typeface="Times New Roman" pitchFamily="18" charset="0"/>
              </a:rPr>
              <a:t>«δ. Εκπόνηση μελετών βιομηχανιών κατεργασίας και μορφοποίησης μετάλλων και κραμάτων.</a:t>
            </a:r>
          </a:p>
          <a:p>
            <a:r>
              <a:rPr lang="el-GR" sz="1500" i="1" dirty="0">
                <a:solidFill>
                  <a:srgbClr val="002060"/>
                </a:solidFill>
                <a:latin typeface="Times New Roman" pitchFamily="18" charset="0"/>
                <a:cs typeface="Times New Roman" pitchFamily="18" charset="0"/>
              </a:rPr>
              <a:t> ε. Εκπόνηση μελετών βιομηχανιών παραγωγής και επεξεργασίας μεταλλουργικών </a:t>
            </a:r>
            <a:r>
              <a:rPr lang="el-GR" sz="1500" i="1" dirty="0" err="1">
                <a:solidFill>
                  <a:srgbClr val="002060"/>
                </a:solidFill>
                <a:latin typeface="Times New Roman" pitchFamily="18" charset="0"/>
                <a:cs typeface="Times New Roman" pitchFamily="18" charset="0"/>
              </a:rPr>
              <a:t>κόνεων</a:t>
            </a:r>
            <a:r>
              <a:rPr lang="el-GR" sz="1500" i="1" dirty="0">
                <a:solidFill>
                  <a:srgbClr val="002060"/>
                </a:solidFill>
                <a:latin typeface="Times New Roman" pitchFamily="18" charset="0"/>
                <a:cs typeface="Times New Roman" pitchFamily="18" charset="0"/>
              </a:rPr>
              <a:t>, σύνθετων και άλλων υλικών. </a:t>
            </a:r>
          </a:p>
          <a:p>
            <a:r>
              <a:rPr lang="el-GR" sz="1500" i="1" dirty="0">
                <a:solidFill>
                  <a:srgbClr val="002060"/>
                </a:solidFill>
                <a:latin typeface="Times New Roman" pitchFamily="18" charset="0"/>
                <a:cs typeface="Times New Roman" pitchFamily="18" charset="0"/>
              </a:rPr>
              <a:t>στ. Εκπόνηση μελετών βιομηχανιών παραγωγής πυρίμαχων υλικών, κεραμικών προϊόντων και προϊόντων υάλου, παραγωγής τσιμέντου, μονωτικών και </a:t>
            </a:r>
            <a:r>
              <a:rPr lang="el-GR" sz="1500" i="1" dirty="0" err="1">
                <a:solidFill>
                  <a:srgbClr val="002060"/>
                </a:solidFill>
                <a:latin typeface="Times New Roman" pitchFamily="18" charset="0"/>
                <a:cs typeface="Times New Roman" pitchFamily="18" charset="0"/>
              </a:rPr>
              <a:t>πληρωτικών</a:t>
            </a:r>
            <a:r>
              <a:rPr lang="el-GR" sz="1500" i="1" dirty="0">
                <a:solidFill>
                  <a:srgbClr val="002060"/>
                </a:solidFill>
                <a:latin typeface="Times New Roman" pitchFamily="18" charset="0"/>
                <a:cs typeface="Times New Roman" pitchFamily="18" charset="0"/>
              </a:rPr>
              <a:t> υλικών, κονιαμάτων, κ.λπ.. </a:t>
            </a:r>
          </a:p>
          <a:p>
            <a:r>
              <a:rPr lang="el-GR" sz="1500" i="1" dirty="0">
                <a:solidFill>
                  <a:srgbClr val="002060"/>
                </a:solidFill>
                <a:latin typeface="Times New Roman" pitchFamily="18" charset="0"/>
                <a:cs typeface="Times New Roman" pitchFamily="18" charset="0"/>
              </a:rPr>
              <a:t>ια. Ανάπτυξη, σχεδιασμός και έλεγχος ποιότητος των υλικών. </a:t>
            </a:r>
          </a:p>
          <a:p>
            <a:r>
              <a:rPr lang="el-GR" sz="1500" i="1" dirty="0">
                <a:solidFill>
                  <a:srgbClr val="002060"/>
                </a:solidFill>
                <a:latin typeface="Times New Roman" pitchFamily="18" charset="0"/>
                <a:cs typeface="Times New Roman" pitchFamily="18" charset="0"/>
              </a:rPr>
              <a:t>ιβ. Χαρακτηρισμός και τυποποίηση υλικών. </a:t>
            </a:r>
          </a:p>
          <a:p>
            <a:r>
              <a:rPr lang="el-GR" sz="1500" i="1" dirty="0">
                <a:solidFill>
                  <a:srgbClr val="002060"/>
                </a:solidFill>
                <a:latin typeface="Times New Roman" pitchFamily="18" charset="0"/>
                <a:cs typeface="Times New Roman" pitchFamily="18" charset="0"/>
              </a:rPr>
              <a:t>ιγ. Επιλογή και εφαρμογή υλικών σε εξοπλισμό εγκαταστάσεων. </a:t>
            </a:r>
          </a:p>
          <a:p>
            <a:r>
              <a:rPr lang="el-GR" sz="1500" i="1" dirty="0">
                <a:solidFill>
                  <a:srgbClr val="002060"/>
                </a:solidFill>
                <a:latin typeface="Times New Roman" pitchFamily="18" charset="0"/>
                <a:cs typeface="Times New Roman" pitchFamily="18" charset="0"/>
              </a:rPr>
              <a:t>ιδ. Διάγνωση και αντιμετώπιση φθορών, συντήρηση και προστασία των μνημείων Πολιτιστικής Κληρονομιάς. </a:t>
            </a:r>
          </a:p>
          <a:p>
            <a:r>
              <a:rPr lang="el-GR" sz="1500" i="1" dirty="0">
                <a:solidFill>
                  <a:srgbClr val="002060"/>
                </a:solidFill>
                <a:latin typeface="Times New Roman" pitchFamily="18" charset="0"/>
                <a:cs typeface="Times New Roman" pitchFamily="18" charset="0"/>
              </a:rPr>
              <a:t>ιστ. Εκπόνηση Χημικών Μελετών και Έρευνας. </a:t>
            </a:r>
          </a:p>
          <a:p>
            <a:r>
              <a:rPr lang="el-GR" sz="1500" i="1" dirty="0">
                <a:solidFill>
                  <a:srgbClr val="002060"/>
                </a:solidFill>
                <a:latin typeface="Times New Roman" pitchFamily="18" charset="0"/>
                <a:cs typeface="Times New Roman" pitchFamily="18" charset="0"/>
              </a:rPr>
              <a:t>ιη. Εκπόνηση μελετών και έκδοση πιστοποιητικών ελέγχου απολυμάνσεων και </a:t>
            </a:r>
            <a:r>
              <a:rPr lang="el-GR" sz="1500" i="1" dirty="0" err="1">
                <a:solidFill>
                  <a:srgbClr val="002060"/>
                </a:solidFill>
                <a:latin typeface="Times New Roman" pitchFamily="18" charset="0"/>
                <a:cs typeface="Times New Roman" pitchFamily="18" charset="0"/>
              </a:rPr>
              <a:t>εντομοκτονιών</a:t>
            </a:r>
            <a:r>
              <a:rPr lang="el-GR" sz="1500" i="1" dirty="0">
                <a:solidFill>
                  <a:srgbClr val="002060"/>
                </a:solidFill>
                <a:latin typeface="Times New Roman" pitchFamily="18" charset="0"/>
                <a:cs typeface="Times New Roman" pitchFamily="18" charset="0"/>
              </a:rPr>
              <a:t> δημοσίων και ιδιωτικών χώρων. </a:t>
            </a:r>
          </a:p>
          <a:p>
            <a:r>
              <a:rPr lang="el-GR" sz="1500" i="1" dirty="0">
                <a:solidFill>
                  <a:srgbClr val="002060"/>
                </a:solidFill>
                <a:latin typeface="Times New Roman" pitchFamily="18" charset="0"/>
                <a:cs typeface="Times New Roman" pitchFamily="18" charset="0"/>
              </a:rPr>
              <a:t>ιθ. Διενέργεια φυσικοχημικών και μικροβιολογικών αναλύσεων και Διεύθυνση εργαστηρίων ελέγχου. </a:t>
            </a:r>
          </a:p>
          <a:p>
            <a:r>
              <a:rPr lang="el-GR" sz="1500" i="1" dirty="0">
                <a:solidFill>
                  <a:srgbClr val="002060"/>
                </a:solidFill>
                <a:latin typeface="Times New Roman" pitchFamily="18" charset="0"/>
                <a:cs typeface="Times New Roman" pitchFamily="18" charset="0"/>
              </a:rPr>
              <a:t>κθ. Εκπόνηση μελετών επιλογής καταλληλότητας μετάλλων, κραμάτων, υλικών για απαιτητικές χρήσεις και αντίξοες συνθήκες (π.χ. έκθεση σε υψηλή πίεση, σε υψηλές ή εξαιρετικά χαμηλές θερμοκρασίες, σε δυναμικές καταπονήσεις, για αντοχή σε περιπτώσεις σεισμών, κακόβουλων πράξεων, τρομοκρατικών ενεργειών κ.τ.λ., κράματα με </a:t>
            </a:r>
            <a:r>
              <a:rPr lang="el-GR" sz="1500" i="1" dirty="0" err="1">
                <a:solidFill>
                  <a:srgbClr val="002060"/>
                </a:solidFill>
                <a:latin typeface="Times New Roman" pitchFamily="18" charset="0"/>
                <a:cs typeface="Times New Roman" pitchFamily="18" charset="0"/>
              </a:rPr>
              <a:t>υπερυψηλή</a:t>
            </a:r>
            <a:r>
              <a:rPr lang="el-GR" sz="1500" i="1" dirty="0">
                <a:solidFill>
                  <a:srgbClr val="002060"/>
                </a:solidFill>
                <a:latin typeface="Times New Roman" pitchFamily="18" charset="0"/>
                <a:cs typeface="Times New Roman" pitchFamily="18" charset="0"/>
              </a:rPr>
              <a:t> αντοχή, με αντοχή σε </a:t>
            </a:r>
            <a:r>
              <a:rPr lang="el-GR" sz="1500" i="1" dirty="0" err="1">
                <a:solidFill>
                  <a:srgbClr val="002060"/>
                </a:solidFill>
                <a:latin typeface="Times New Roman" pitchFamily="18" charset="0"/>
                <a:cs typeface="Times New Roman" pitchFamily="18" charset="0"/>
              </a:rPr>
              <a:t>εκτριβή</a:t>
            </a:r>
            <a:r>
              <a:rPr lang="el-GR" sz="1500" i="1" dirty="0">
                <a:solidFill>
                  <a:srgbClr val="002060"/>
                </a:solidFill>
                <a:latin typeface="Times New Roman" pitchFamily="18" charset="0"/>
                <a:cs typeface="Times New Roman" pitchFamily="18" charset="0"/>
              </a:rPr>
              <a:t> ή έντονα αντιδιαβρωτική δράση κ.ά.). </a:t>
            </a:r>
          </a:p>
          <a:p>
            <a:r>
              <a:rPr lang="el-GR" sz="1500" i="1" dirty="0">
                <a:solidFill>
                  <a:srgbClr val="002060"/>
                </a:solidFill>
                <a:latin typeface="Times New Roman" pitchFamily="18" charset="0"/>
                <a:cs typeface="Times New Roman" pitchFamily="18" charset="0"/>
              </a:rPr>
              <a:t>λα. Εκπόνηση μελετών ενεργειακής απόδοσης, αναβάθμισης και εξοικονόμησης ενέργειας κτηριακού κελύφους.</a:t>
            </a:r>
          </a:p>
          <a:p>
            <a:r>
              <a:rPr lang="el-GR" sz="1500" i="1" dirty="0">
                <a:solidFill>
                  <a:srgbClr val="002060"/>
                </a:solidFill>
                <a:latin typeface="Times New Roman" pitchFamily="18" charset="0"/>
                <a:cs typeface="Times New Roman" pitchFamily="18" charset="0"/>
              </a:rPr>
              <a:t> λγ. Ενεργειακοί έλεγχοι/επιθεωρήσεις. </a:t>
            </a:r>
          </a:p>
          <a:p>
            <a:r>
              <a:rPr lang="el-GR" sz="1500" i="1" dirty="0">
                <a:solidFill>
                  <a:srgbClr val="002060"/>
                </a:solidFill>
                <a:latin typeface="Times New Roman" pitchFamily="18" charset="0"/>
                <a:cs typeface="Times New Roman" pitchFamily="18" charset="0"/>
              </a:rPr>
              <a:t>μα. Ανάπτυξη και σχεδιασμός συστημάτων περιβαλλοντικής διαχείρισης και ποιότητας </a:t>
            </a:r>
          </a:p>
          <a:p>
            <a:r>
              <a:rPr lang="el-GR" sz="1500" i="1" dirty="0">
                <a:solidFill>
                  <a:srgbClr val="002060"/>
                </a:solidFill>
                <a:latin typeface="Times New Roman" pitchFamily="18" charset="0"/>
                <a:cs typeface="Times New Roman" pitchFamily="18" charset="0"/>
              </a:rPr>
              <a:t>μβ. Εκπόνηση Περιβαλλοντικών μελετών και μελετών Περιβαλλοντικών Επιπτώσεων και Στρατηγικής Περιβαλλοντικής Εκτίμησης. </a:t>
            </a:r>
          </a:p>
          <a:p>
            <a:r>
              <a:rPr lang="el-GR" sz="1500" i="1" dirty="0">
                <a:solidFill>
                  <a:srgbClr val="002060"/>
                </a:solidFill>
                <a:latin typeface="Times New Roman" pitchFamily="18" charset="0"/>
                <a:cs typeface="Times New Roman" pitchFamily="18" charset="0"/>
              </a:rPr>
              <a:t>μγ. Ανάπτυξη συστημάτων περιβαλλοντικού ελέγχου (</a:t>
            </a:r>
            <a:r>
              <a:rPr lang="el-GR" sz="1500" i="1" dirty="0" err="1">
                <a:solidFill>
                  <a:srgbClr val="002060"/>
                </a:solidFill>
                <a:latin typeface="Times New Roman" pitchFamily="18" charset="0"/>
                <a:cs typeface="Times New Roman" pitchFamily="18" charset="0"/>
              </a:rPr>
              <a:t>Eco</a:t>
            </a:r>
            <a:r>
              <a:rPr lang="el-GR" sz="1500" i="1" dirty="0">
                <a:solidFill>
                  <a:srgbClr val="002060"/>
                </a:solidFill>
                <a:latin typeface="Times New Roman" pitchFamily="18" charset="0"/>
                <a:cs typeface="Times New Roman" pitchFamily="18" charset="0"/>
              </a:rPr>
              <a:t> </a:t>
            </a:r>
            <a:r>
              <a:rPr lang="el-GR" sz="1500" i="1" dirty="0" err="1">
                <a:solidFill>
                  <a:srgbClr val="002060"/>
                </a:solidFill>
                <a:latin typeface="Times New Roman" pitchFamily="18" charset="0"/>
                <a:cs typeface="Times New Roman" pitchFamily="18" charset="0"/>
              </a:rPr>
              <a:t>audit</a:t>
            </a:r>
            <a:r>
              <a:rPr lang="el-GR" sz="1500" i="1" dirty="0" smtClean="0">
                <a:solidFill>
                  <a:srgbClr val="002060"/>
                </a:solidFill>
                <a:latin typeface="Times New Roman" pitchFamily="18" charset="0"/>
                <a:cs typeface="Times New Roman" pitchFamily="18" charset="0"/>
              </a:rPr>
              <a:t>).»</a:t>
            </a:r>
            <a:endParaRPr lang="el-GR" sz="1500"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745980"/>
            <a:ext cx="8715436" cy="5909310"/>
          </a:xfrm>
          <a:prstGeom prst="rect">
            <a:avLst/>
          </a:prstGeom>
        </p:spPr>
        <p:txBody>
          <a:bodyPr wrap="square">
            <a:spAutoFit/>
          </a:bodyPr>
          <a:lstStyle/>
          <a:p>
            <a:pPr algn="just"/>
            <a:r>
              <a:rPr lang="el-GR" sz="2000" dirty="0" smtClean="0">
                <a:solidFill>
                  <a:srgbClr val="002060"/>
                </a:solidFill>
                <a:latin typeface="Times New Roman" pitchFamily="18" charset="0"/>
                <a:cs typeface="Times New Roman" pitchFamily="18" charset="0"/>
              </a:rPr>
              <a:t>Με βάση το ΦΕΚ, τεύχος Β’, 3987/14-09-2018 από την διαπιστωτική </a:t>
            </a:r>
            <a:r>
              <a:rPr lang="el-GR" sz="2000" dirty="0">
                <a:solidFill>
                  <a:srgbClr val="002060"/>
                </a:solidFill>
                <a:latin typeface="Times New Roman" pitchFamily="18" charset="0"/>
                <a:cs typeface="Times New Roman" pitchFamily="18" charset="0"/>
              </a:rPr>
              <a:t>απόφαση </a:t>
            </a:r>
            <a:r>
              <a:rPr lang="el-GR" sz="2000" dirty="0" smtClean="0">
                <a:solidFill>
                  <a:srgbClr val="002060"/>
                </a:solidFill>
                <a:latin typeface="Times New Roman" pitchFamily="18" charset="0"/>
                <a:cs typeface="Times New Roman" pitchFamily="18" charset="0"/>
              </a:rPr>
              <a:t>του Υπουργού Παιδείας και Θρησκευμάτων για </a:t>
            </a:r>
            <a:r>
              <a:rPr lang="el-GR" sz="2000" dirty="0">
                <a:solidFill>
                  <a:srgbClr val="002060"/>
                </a:solidFill>
                <a:latin typeface="Times New Roman" pitchFamily="18" charset="0"/>
                <a:cs typeface="Times New Roman" pitchFamily="18" charset="0"/>
              </a:rPr>
              <a:t>την υπαγωγή </a:t>
            </a:r>
            <a:r>
              <a:rPr lang="el-GR" sz="2000" dirty="0" smtClean="0">
                <a:solidFill>
                  <a:srgbClr val="002060"/>
                </a:solidFill>
                <a:latin typeface="Times New Roman" pitchFamily="18" charset="0"/>
                <a:cs typeface="Times New Roman" pitchFamily="18" charset="0"/>
              </a:rPr>
              <a:t>τμημάτων </a:t>
            </a:r>
            <a:r>
              <a:rPr lang="el-GR" sz="2000" dirty="0">
                <a:solidFill>
                  <a:srgbClr val="002060"/>
                </a:solidFill>
                <a:latin typeface="Times New Roman" pitchFamily="18" charset="0"/>
                <a:cs typeface="Times New Roman" pitchFamily="18" charset="0"/>
              </a:rPr>
              <a:t>της Πολυτεχνικής Σχολής του </a:t>
            </a:r>
            <a:r>
              <a:rPr lang="el-GR" sz="2000" dirty="0" smtClean="0">
                <a:solidFill>
                  <a:srgbClr val="002060"/>
                </a:solidFill>
                <a:latin typeface="Times New Roman" pitchFamily="18" charset="0"/>
                <a:cs typeface="Times New Roman" pitchFamily="18" charset="0"/>
              </a:rPr>
              <a:t>Πανεπιστημίου </a:t>
            </a:r>
            <a:r>
              <a:rPr lang="el-GR" sz="2000" dirty="0">
                <a:solidFill>
                  <a:srgbClr val="002060"/>
                </a:solidFill>
                <a:latin typeface="Times New Roman" pitchFamily="18" charset="0"/>
                <a:cs typeface="Times New Roman" pitchFamily="18" charset="0"/>
              </a:rPr>
              <a:t>Ιωαννίνων στις διατάξεις της παρ. 1 του </a:t>
            </a:r>
            <a:r>
              <a:rPr lang="el-GR" sz="2000" dirty="0" smtClean="0">
                <a:solidFill>
                  <a:srgbClr val="002060"/>
                </a:solidFill>
                <a:latin typeface="Times New Roman" pitchFamily="18" charset="0"/>
                <a:cs typeface="Times New Roman" pitchFamily="18" charset="0"/>
              </a:rPr>
              <a:t>άρθρου </a:t>
            </a:r>
            <a:r>
              <a:rPr lang="el-GR" sz="2000" dirty="0">
                <a:solidFill>
                  <a:srgbClr val="002060"/>
                </a:solidFill>
                <a:latin typeface="Times New Roman" pitchFamily="18" charset="0"/>
                <a:cs typeface="Times New Roman" pitchFamily="18" charset="0"/>
              </a:rPr>
              <a:t>46 του ν. 4485/2017 (Α΄114</a:t>
            </a:r>
            <a:r>
              <a:rPr lang="el-GR" sz="2000" dirty="0" smtClean="0">
                <a:solidFill>
                  <a:srgbClr val="002060"/>
                </a:solidFill>
                <a:latin typeface="Times New Roman" pitchFamily="18" charset="0"/>
                <a:cs typeface="Times New Roman" pitchFamily="18" charset="0"/>
              </a:rPr>
              <a:t>), προκύπτει η ισοτιμία του διπλώματος με ενιαία και αδιάσπαστο τίτλο σπουδών μεταπτυχιακού επιπέδου και συγκεκριμένα αναφέρεται:</a:t>
            </a:r>
          </a:p>
          <a:p>
            <a:pPr algn="just"/>
            <a:endParaRPr lang="el-GR" dirty="0">
              <a:latin typeface="Times New Roman" pitchFamily="18" charset="0"/>
              <a:cs typeface="Times New Roman" pitchFamily="18" charset="0"/>
            </a:endParaRPr>
          </a:p>
          <a:p>
            <a:pPr algn="just"/>
            <a:r>
              <a:rPr lang="el-GR" sz="2000" i="1" dirty="0" smtClean="0">
                <a:solidFill>
                  <a:srgbClr val="002060"/>
                </a:solidFill>
                <a:latin typeface="Times New Roman" pitchFamily="18" charset="0"/>
                <a:cs typeface="Times New Roman" pitchFamily="18" charset="0"/>
              </a:rPr>
              <a:t>Ότι </a:t>
            </a:r>
            <a:r>
              <a:rPr lang="el-GR" sz="2000" i="1" dirty="0">
                <a:solidFill>
                  <a:srgbClr val="002060"/>
                </a:solidFill>
                <a:latin typeface="Times New Roman" pitchFamily="18" charset="0"/>
                <a:cs typeface="Times New Roman" pitchFamily="18" charset="0"/>
              </a:rPr>
              <a:t>η </a:t>
            </a:r>
            <a:r>
              <a:rPr lang="el-GR" sz="2000" b="1" i="1" dirty="0">
                <a:solidFill>
                  <a:srgbClr val="002060"/>
                </a:solidFill>
                <a:latin typeface="Times New Roman" pitchFamily="18" charset="0"/>
                <a:cs typeface="Times New Roman" pitchFamily="18" charset="0"/>
              </a:rPr>
              <a:t>επιτυχής ολοκλήρωση του πρώτου </a:t>
            </a:r>
            <a:r>
              <a:rPr lang="el-GR" sz="2000" b="1" i="1" dirty="0" smtClean="0">
                <a:solidFill>
                  <a:srgbClr val="002060"/>
                </a:solidFill>
                <a:latin typeface="Times New Roman" pitchFamily="18" charset="0"/>
                <a:cs typeface="Times New Roman" pitchFamily="18" charset="0"/>
              </a:rPr>
              <a:t>κύκλου σπουδών</a:t>
            </a:r>
            <a:r>
              <a:rPr lang="el-GR" sz="2000" i="1" dirty="0">
                <a:solidFill>
                  <a:srgbClr val="002060"/>
                </a:solidFill>
                <a:latin typeface="Times New Roman" pitchFamily="18" charset="0"/>
                <a:cs typeface="Times New Roman" pitchFamily="18" charset="0"/>
              </a:rPr>
              <a:t>, που οργανώνεται στα Τμήματα: α) </a:t>
            </a:r>
            <a:r>
              <a:rPr lang="el-GR" sz="2000" b="1" i="1" dirty="0" smtClean="0">
                <a:solidFill>
                  <a:srgbClr val="002060"/>
                </a:solidFill>
                <a:latin typeface="Times New Roman" pitchFamily="18" charset="0"/>
                <a:cs typeface="Times New Roman" pitchFamily="18" charset="0"/>
              </a:rPr>
              <a:t>Μηχανικών Επιστήμης </a:t>
            </a:r>
            <a:r>
              <a:rPr lang="el-GR" sz="2000" b="1" i="1" dirty="0">
                <a:solidFill>
                  <a:srgbClr val="002060"/>
                </a:solidFill>
                <a:latin typeface="Times New Roman" pitchFamily="18" charset="0"/>
                <a:cs typeface="Times New Roman" pitchFamily="18" charset="0"/>
              </a:rPr>
              <a:t>Υλικών </a:t>
            </a:r>
            <a:r>
              <a:rPr lang="el-GR" sz="2000" i="1" dirty="0">
                <a:solidFill>
                  <a:srgbClr val="002060"/>
                </a:solidFill>
                <a:latin typeface="Times New Roman" pitchFamily="18" charset="0"/>
                <a:cs typeface="Times New Roman" pitchFamily="18" charset="0"/>
              </a:rPr>
              <a:t>και β) Μηχανικών Ηλεκτρονικών </a:t>
            </a:r>
            <a:r>
              <a:rPr lang="el-GR" sz="2000" i="1" dirty="0" smtClean="0">
                <a:solidFill>
                  <a:srgbClr val="002060"/>
                </a:solidFill>
                <a:latin typeface="Times New Roman" pitchFamily="18" charset="0"/>
                <a:cs typeface="Times New Roman" pitchFamily="18" charset="0"/>
              </a:rPr>
              <a:t>Υπολογιστών </a:t>
            </a:r>
            <a:r>
              <a:rPr lang="el-GR" sz="2000" i="1" dirty="0">
                <a:solidFill>
                  <a:srgbClr val="002060"/>
                </a:solidFill>
                <a:latin typeface="Times New Roman" pitchFamily="18" charset="0"/>
                <a:cs typeface="Times New Roman" pitchFamily="18" charset="0"/>
              </a:rPr>
              <a:t>και Πληροφορικής, της Πολυτεχνικής </a:t>
            </a:r>
            <a:r>
              <a:rPr lang="el-GR" sz="2000" i="1" dirty="0" smtClean="0">
                <a:solidFill>
                  <a:srgbClr val="002060"/>
                </a:solidFill>
                <a:latin typeface="Times New Roman" pitchFamily="18" charset="0"/>
                <a:cs typeface="Times New Roman" pitchFamily="18" charset="0"/>
              </a:rPr>
              <a:t>Σχολής του </a:t>
            </a:r>
            <a:r>
              <a:rPr lang="el-GR" sz="2000" i="1" dirty="0">
                <a:solidFill>
                  <a:srgbClr val="002060"/>
                </a:solidFill>
                <a:latin typeface="Times New Roman" pitchFamily="18" charset="0"/>
                <a:cs typeface="Times New Roman" pitchFamily="18" charset="0"/>
              </a:rPr>
              <a:t>Πανεπιστημίου Ιωαννίνων, </a:t>
            </a:r>
            <a:r>
              <a:rPr lang="el-GR" sz="2000" b="1" i="1" dirty="0">
                <a:solidFill>
                  <a:srgbClr val="002060"/>
                </a:solidFill>
                <a:latin typeface="Times New Roman" pitchFamily="18" charset="0"/>
                <a:cs typeface="Times New Roman" pitchFamily="18" charset="0"/>
              </a:rPr>
              <a:t>οδηγεί στην </a:t>
            </a:r>
            <a:r>
              <a:rPr lang="el-GR" sz="2000" b="1" i="1" dirty="0" smtClean="0">
                <a:solidFill>
                  <a:srgbClr val="002060"/>
                </a:solidFill>
                <a:latin typeface="Times New Roman" pitchFamily="18" charset="0"/>
                <a:cs typeface="Times New Roman" pitchFamily="18" charset="0"/>
              </a:rPr>
              <a:t>απονομή ενιαίου </a:t>
            </a:r>
            <a:r>
              <a:rPr lang="el-GR" sz="2000" b="1" i="1" dirty="0">
                <a:solidFill>
                  <a:srgbClr val="002060"/>
                </a:solidFill>
                <a:latin typeface="Times New Roman" pitchFamily="18" charset="0"/>
                <a:cs typeface="Times New Roman" pitchFamily="18" charset="0"/>
              </a:rPr>
              <a:t>και αδιάσπαστου τίτλου σπουδών </a:t>
            </a:r>
            <a:r>
              <a:rPr lang="el-GR" sz="2000" b="1" i="1" dirty="0" smtClean="0">
                <a:solidFill>
                  <a:srgbClr val="002060"/>
                </a:solidFill>
                <a:latin typeface="Times New Roman" pitchFamily="18" charset="0"/>
                <a:cs typeface="Times New Roman" pitchFamily="18" charset="0"/>
              </a:rPr>
              <a:t>μεταπτυχιακού </a:t>
            </a:r>
            <a:r>
              <a:rPr lang="el-GR" sz="2000" b="1" i="1" dirty="0">
                <a:solidFill>
                  <a:srgbClr val="002060"/>
                </a:solidFill>
                <a:latin typeface="Times New Roman" pitchFamily="18" charset="0"/>
                <a:cs typeface="Times New Roman" pitchFamily="18" charset="0"/>
              </a:rPr>
              <a:t>επιπέδου (</a:t>
            </a:r>
            <a:r>
              <a:rPr lang="el-GR" sz="2000" b="1" i="1" dirty="0" err="1">
                <a:solidFill>
                  <a:srgbClr val="002060"/>
                </a:solidFill>
                <a:latin typeface="Times New Roman" pitchFamily="18" charset="0"/>
                <a:cs typeface="Times New Roman" pitchFamily="18" charset="0"/>
              </a:rPr>
              <a:t>integrated</a:t>
            </a:r>
            <a:r>
              <a:rPr lang="el-GR" sz="2000" b="1" i="1" dirty="0">
                <a:solidFill>
                  <a:srgbClr val="002060"/>
                </a:solidFill>
                <a:latin typeface="Times New Roman" pitchFamily="18" charset="0"/>
                <a:cs typeface="Times New Roman" pitchFamily="18" charset="0"/>
              </a:rPr>
              <a:t> </a:t>
            </a:r>
            <a:r>
              <a:rPr lang="el-GR" sz="2000" b="1" i="1" dirty="0" err="1">
                <a:solidFill>
                  <a:srgbClr val="002060"/>
                </a:solidFill>
                <a:latin typeface="Times New Roman" pitchFamily="18" charset="0"/>
                <a:cs typeface="Times New Roman" pitchFamily="18" charset="0"/>
              </a:rPr>
              <a:t>master</a:t>
            </a:r>
            <a:r>
              <a:rPr lang="el-GR" sz="2000" b="1" i="1" dirty="0">
                <a:solidFill>
                  <a:srgbClr val="002060"/>
                </a:solidFill>
                <a:latin typeface="Times New Roman" pitchFamily="18" charset="0"/>
                <a:cs typeface="Times New Roman" pitchFamily="18" charset="0"/>
              </a:rPr>
              <a:t>)</a:t>
            </a:r>
            <a:r>
              <a:rPr lang="el-GR" sz="2000" i="1" dirty="0">
                <a:solidFill>
                  <a:srgbClr val="002060"/>
                </a:solidFill>
                <a:latin typeface="Times New Roman" pitchFamily="18" charset="0"/>
                <a:cs typeface="Times New Roman" pitchFamily="18" charset="0"/>
              </a:rPr>
              <a:t>, στην ειδικότητα </a:t>
            </a:r>
            <a:r>
              <a:rPr lang="el-GR" sz="2000" i="1" dirty="0" smtClean="0">
                <a:solidFill>
                  <a:srgbClr val="002060"/>
                </a:solidFill>
                <a:latin typeface="Times New Roman" pitchFamily="18" charset="0"/>
                <a:cs typeface="Times New Roman" pitchFamily="18" charset="0"/>
              </a:rPr>
              <a:t>εκάστου </a:t>
            </a:r>
            <a:r>
              <a:rPr lang="el-GR" sz="2000" i="1" dirty="0">
                <a:solidFill>
                  <a:srgbClr val="002060"/>
                </a:solidFill>
                <a:latin typeface="Times New Roman" pitchFamily="18" charset="0"/>
                <a:cs typeface="Times New Roman" pitchFamily="18" charset="0"/>
              </a:rPr>
              <a:t>Τμήματος, </a:t>
            </a:r>
            <a:r>
              <a:rPr lang="el-GR" sz="2000" b="1" i="1" dirty="0">
                <a:solidFill>
                  <a:srgbClr val="002060"/>
                </a:solidFill>
                <a:latin typeface="Times New Roman" pitchFamily="18" charset="0"/>
                <a:cs typeface="Times New Roman" pitchFamily="18" charset="0"/>
              </a:rPr>
              <a:t>επιπέδου 7 του Εθνικού και </a:t>
            </a:r>
            <a:r>
              <a:rPr lang="el-GR" sz="2000" b="1" i="1" dirty="0" smtClean="0">
                <a:solidFill>
                  <a:srgbClr val="002060"/>
                </a:solidFill>
                <a:latin typeface="Times New Roman" pitchFamily="18" charset="0"/>
                <a:cs typeface="Times New Roman" pitchFamily="18" charset="0"/>
              </a:rPr>
              <a:t>Ευρωπαϊκού Πλαισίου </a:t>
            </a:r>
            <a:r>
              <a:rPr lang="el-GR" sz="2000" b="1" i="1" dirty="0">
                <a:solidFill>
                  <a:srgbClr val="002060"/>
                </a:solidFill>
                <a:latin typeface="Times New Roman" pitchFamily="18" charset="0"/>
                <a:cs typeface="Times New Roman" pitchFamily="18" charset="0"/>
              </a:rPr>
              <a:t>Προσόντων</a:t>
            </a:r>
            <a:r>
              <a:rPr lang="el-GR" sz="2000" i="1" dirty="0" smtClean="0">
                <a:solidFill>
                  <a:srgbClr val="002060"/>
                </a:solidFill>
                <a:latin typeface="Times New Roman" pitchFamily="18" charset="0"/>
                <a:cs typeface="Times New Roman" pitchFamily="18" charset="0"/>
              </a:rPr>
              <a:t>.</a:t>
            </a:r>
            <a:endParaRPr lang="el-GR" sz="2000" i="1" dirty="0">
              <a:solidFill>
                <a:srgbClr val="002060"/>
              </a:solidFill>
              <a:latin typeface="Times New Roman" pitchFamily="18" charset="0"/>
              <a:cs typeface="Times New Roman" pitchFamily="18" charset="0"/>
            </a:endParaRPr>
          </a:p>
          <a:p>
            <a:pPr algn="just"/>
            <a:endParaRPr lang="el-GR" sz="2000" i="1" dirty="0" smtClean="0">
              <a:solidFill>
                <a:srgbClr val="002060"/>
              </a:solidFill>
              <a:latin typeface="Times New Roman" pitchFamily="18" charset="0"/>
              <a:cs typeface="Times New Roman" pitchFamily="18" charset="0"/>
            </a:endParaRPr>
          </a:p>
          <a:p>
            <a:pPr algn="just"/>
            <a:r>
              <a:rPr lang="el-GR" sz="2000" i="1" dirty="0" smtClean="0">
                <a:solidFill>
                  <a:srgbClr val="002060"/>
                </a:solidFill>
                <a:latin typeface="Times New Roman" pitchFamily="18" charset="0"/>
                <a:cs typeface="Times New Roman" pitchFamily="18" charset="0"/>
              </a:rPr>
              <a:t>Επομένως μετά την απόκτηση του Διπλώματος, λόγω της ανωτέρω διαπιστωτικής απόφασης (που ισχύει για όλα τα Πολυτεχνεία και Πολυτεχνικές Σχολές της χώρας)  που βασίζεται στο σύνολο των 300 </a:t>
            </a:r>
            <a:r>
              <a:rPr lang="en-US" sz="2000" i="1" dirty="0" smtClean="0">
                <a:solidFill>
                  <a:srgbClr val="002060"/>
                </a:solidFill>
                <a:latin typeface="Times New Roman" pitchFamily="18" charset="0"/>
                <a:cs typeface="Times New Roman" pitchFamily="18" charset="0"/>
              </a:rPr>
              <a:t>ECTS (30 ECTS/</a:t>
            </a:r>
            <a:r>
              <a:rPr lang="el-GR" sz="2000" i="1" dirty="0" smtClean="0">
                <a:solidFill>
                  <a:srgbClr val="002060"/>
                </a:solidFill>
                <a:latin typeface="Times New Roman" pitchFamily="18" charset="0"/>
                <a:cs typeface="Times New Roman" pitchFamily="18" charset="0"/>
              </a:rPr>
              <a:t>εξάμηνο) μπορείτε να εκπονήσετε σπουδές ως υποψήφιοι διδάκτορες απευθείας για την απόκτηση διδακτορικού διπλώματος (εάν το επιθυμείτε).</a:t>
            </a:r>
            <a:endParaRPr lang="el-GR" sz="2000" i="1" dirty="0">
              <a:solidFill>
                <a:srgbClr val="002060"/>
              </a:solidFill>
              <a:latin typeface="Times New Roman" pitchFamily="18" charset="0"/>
              <a:cs typeface="Times New Roman" pitchFamily="18" charset="0"/>
            </a:endParaRPr>
          </a:p>
        </p:txBody>
      </p:sp>
      <p:sp>
        <p:nvSpPr>
          <p:cNvPr id="5" name="4 - Ορθογώνιο"/>
          <p:cNvSpPr/>
          <p:nvPr/>
        </p:nvSpPr>
        <p:spPr>
          <a:xfrm>
            <a:off x="0" y="-24"/>
            <a:ext cx="9144000" cy="507831"/>
          </a:xfrm>
          <a:prstGeom prst="rect">
            <a:avLst/>
          </a:prstGeom>
        </p:spPr>
        <p:txBody>
          <a:bodyPr wrap="square">
            <a:spAutoFit/>
          </a:bodyPr>
          <a:lstStyle/>
          <a:p>
            <a:pPr marL="542925" indent="-542925" algn="ctr"/>
            <a:r>
              <a:rPr lang="el-GR" sz="2700" b="1" dirty="0" smtClean="0">
                <a:solidFill>
                  <a:srgbClr val="C00000"/>
                </a:solidFill>
                <a:latin typeface="Times New Roman" pitchFamily="18" charset="0"/>
                <a:cs typeface="Times New Roman" pitchFamily="18" charset="0"/>
              </a:rPr>
              <a:t>Σημαντική Επισήμανση για το Δίπλωμα που θα Αποκτήσετε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1000108"/>
            <a:ext cx="8858280" cy="5632311"/>
          </a:xfrm>
          <a:prstGeom prst="rect">
            <a:avLst/>
          </a:prstGeom>
        </p:spPr>
        <p:txBody>
          <a:bodyPr wrap="square">
            <a:spAutoFit/>
          </a:bodyPr>
          <a:lstStyle/>
          <a:p>
            <a:pPr algn="just"/>
            <a:r>
              <a:rPr lang="el-GR" sz="2000" dirty="0" smtClean="0">
                <a:solidFill>
                  <a:srgbClr val="002060"/>
                </a:solidFill>
                <a:latin typeface="Times New Roman" pitchFamily="18" charset="0"/>
                <a:cs typeface="Times New Roman" pitchFamily="18" charset="0"/>
              </a:rPr>
              <a:t>Με βάση την κοινή υπουργική απόφαση (Κ.Υ.Α.) Β’ 3707 υπ’ </a:t>
            </a:r>
            <a:r>
              <a:rPr lang="el-GR" sz="2000" dirty="0" err="1" smtClean="0">
                <a:solidFill>
                  <a:srgbClr val="002060"/>
                </a:solidFill>
                <a:latin typeface="Times New Roman" pitchFamily="18" charset="0"/>
                <a:cs typeface="Times New Roman" pitchFamily="18" charset="0"/>
              </a:rPr>
              <a:t>αριθμ</a:t>
            </a:r>
            <a:r>
              <a:rPr lang="el-GR" sz="2000" dirty="0" smtClean="0">
                <a:solidFill>
                  <a:srgbClr val="002060"/>
                </a:solidFill>
                <a:latin typeface="Times New Roman" pitchFamily="18" charset="0"/>
                <a:cs typeface="Times New Roman" pitchFamily="18" charset="0"/>
              </a:rPr>
              <a:t>. 115744/Ζ1/04-09-2020 προκύπτουν τα εξής: </a:t>
            </a:r>
          </a:p>
          <a:p>
            <a:pPr algn="just"/>
            <a:r>
              <a:rPr lang="el-GR" sz="2000" dirty="0" smtClean="0">
                <a:solidFill>
                  <a:srgbClr val="002060"/>
                </a:solidFill>
                <a:latin typeface="Times New Roman" pitchFamily="18" charset="0"/>
                <a:cs typeface="Times New Roman" pitchFamily="18" charset="0"/>
              </a:rPr>
              <a:t>Τα </a:t>
            </a:r>
            <a:r>
              <a:rPr lang="el-GR" sz="2000" b="1" dirty="0" smtClean="0">
                <a:solidFill>
                  <a:srgbClr val="002060"/>
                </a:solidFill>
                <a:latin typeface="Times New Roman" pitchFamily="18" charset="0"/>
                <a:cs typeface="Times New Roman" pitchFamily="18" charset="0"/>
              </a:rPr>
              <a:t>θεωρητικά υποχρεωτικά μαθήματα </a:t>
            </a:r>
            <a:r>
              <a:rPr lang="el-GR" sz="2000" dirty="0" smtClean="0">
                <a:solidFill>
                  <a:srgbClr val="002060"/>
                </a:solidFill>
                <a:latin typeface="Times New Roman" pitchFamily="18" charset="0"/>
                <a:cs typeface="Times New Roman" pitchFamily="18" charset="0"/>
              </a:rPr>
              <a:t>(που στο 1ο εξάμηνο όλα είναι υποχρεωτικά) με εγγεγραμμένους φοιτητές περισσότερους από πενήντα (50), που ισχύει στην δικιά σας περίπτωση, οι παραδόσεις </a:t>
            </a:r>
            <a:r>
              <a:rPr lang="el-GR" sz="2000" b="1" dirty="0" smtClean="0">
                <a:solidFill>
                  <a:srgbClr val="002060"/>
                </a:solidFill>
                <a:latin typeface="Times New Roman" pitchFamily="18" charset="0"/>
                <a:cs typeface="Times New Roman" pitchFamily="18" charset="0"/>
              </a:rPr>
              <a:t>θα γίνονται διαδικτυακά </a:t>
            </a:r>
            <a:r>
              <a:rPr lang="el-GR" sz="2000" b="1" dirty="0" err="1" smtClean="0">
                <a:solidFill>
                  <a:srgbClr val="002060"/>
                </a:solidFill>
                <a:latin typeface="Times New Roman" pitchFamily="18" charset="0"/>
                <a:cs typeface="Times New Roman" pitchFamily="18" charset="0"/>
              </a:rPr>
              <a:t>εξ’αποστάσεως</a:t>
            </a:r>
            <a:r>
              <a:rPr lang="el-GR" sz="2000" b="1" dirty="0" smtClean="0">
                <a:solidFill>
                  <a:srgbClr val="002060"/>
                </a:solidFill>
                <a:latin typeface="Times New Roman" pitchFamily="18" charset="0"/>
                <a:cs typeface="Times New Roman" pitchFamily="18" charset="0"/>
              </a:rPr>
              <a:t> </a:t>
            </a:r>
            <a:r>
              <a:rPr lang="el-GR" sz="2000" dirty="0" smtClean="0">
                <a:solidFill>
                  <a:srgbClr val="002060"/>
                </a:solidFill>
                <a:latin typeface="Times New Roman" pitchFamily="18" charset="0"/>
                <a:cs typeface="Times New Roman" pitchFamily="18" charset="0"/>
              </a:rPr>
              <a:t>και στο Πανεπιστήμιο Ιωαννίνων έχει υιοθετηθεί για το σκοπό αυτό η πλατφόρμα MS </a:t>
            </a:r>
            <a:r>
              <a:rPr lang="el-GR" sz="2000" dirty="0" err="1" smtClean="0">
                <a:solidFill>
                  <a:srgbClr val="002060"/>
                </a:solidFill>
                <a:latin typeface="Times New Roman" pitchFamily="18" charset="0"/>
                <a:cs typeface="Times New Roman" pitchFamily="18" charset="0"/>
              </a:rPr>
              <a:t>Teams</a:t>
            </a:r>
            <a:r>
              <a:rPr lang="el-GR" sz="2000" dirty="0" smtClean="0">
                <a:solidFill>
                  <a:srgbClr val="002060"/>
                </a:solidFill>
                <a:latin typeface="Times New Roman" pitchFamily="18" charset="0"/>
                <a:cs typeface="Times New Roman" pitchFamily="18" charset="0"/>
              </a:rPr>
              <a:t> (όπως κάνουμε σήμερα). </a:t>
            </a:r>
          </a:p>
          <a:p>
            <a:pPr algn="just"/>
            <a:r>
              <a:rPr lang="el-GR" sz="2000" dirty="0" smtClean="0">
                <a:solidFill>
                  <a:srgbClr val="002060"/>
                </a:solidFill>
                <a:latin typeface="Times New Roman" pitchFamily="18" charset="0"/>
                <a:cs typeface="Times New Roman" pitchFamily="18" charset="0"/>
              </a:rPr>
              <a:t>Ο αριθμός των διδασκόντων και το βαρύ εκπαιδευτικό έργο δεν επιτρέπει τον σχηματισμό πολλαπλών τμημάτων για να γίνει η διδασκαλία διά ζώσης. Οι αίθουσες που έχει το Τ.Μ.Ε.Υ. επιτρέπουν την διδασκαλία κατά μέγιστο όριο από 12 έως 26 φοιτητές/</a:t>
            </a:r>
            <a:r>
              <a:rPr lang="el-GR" sz="2000" dirty="0" err="1" smtClean="0">
                <a:solidFill>
                  <a:srgbClr val="002060"/>
                </a:solidFill>
                <a:latin typeface="Times New Roman" pitchFamily="18" charset="0"/>
                <a:cs typeface="Times New Roman" pitchFamily="18" charset="0"/>
              </a:rPr>
              <a:t>τριες.</a:t>
            </a:r>
            <a:endParaRPr lang="el-GR" sz="2000" dirty="0" smtClean="0">
              <a:solidFill>
                <a:srgbClr val="002060"/>
              </a:solidFill>
              <a:latin typeface="Times New Roman" pitchFamily="18" charset="0"/>
              <a:cs typeface="Times New Roman" pitchFamily="18" charset="0"/>
            </a:endParaRPr>
          </a:p>
          <a:p>
            <a:pPr algn="just"/>
            <a:r>
              <a:rPr lang="el-GR" sz="2000" dirty="0" smtClean="0">
                <a:solidFill>
                  <a:srgbClr val="002060"/>
                </a:solidFill>
                <a:latin typeface="Times New Roman" pitchFamily="18" charset="0"/>
                <a:cs typeface="Times New Roman" pitchFamily="18" charset="0"/>
              </a:rPr>
              <a:t>Τα </a:t>
            </a:r>
            <a:r>
              <a:rPr lang="el-GR" sz="2000" b="1" dirty="0" smtClean="0">
                <a:solidFill>
                  <a:srgbClr val="002060"/>
                </a:solidFill>
                <a:latin typeface="Times New Roman" pitchFamily="18" charset="0"/>
                <a:cs typeface="Times New Roman" pitchFamily="18" charset="0"/>
              </a:rPr>
              <a:t>εργαστηριακά υποχρεωτικά μαθήματα (Υπολογιστές Ι και Χημείας) θα διεξαχθούν αποκλειστικά δια ζώσης </a:t>
            </a:r>
            <a:r>
              <a:rPr lang="el-GR" sz="2000" dirty="0" smtClean="0">
                <a:solidFill>
                  <a:srgbClr val="002060"/>
                </a:solidFill>
                <a:latin typeface="Times New Roman" pitchFamily="18" charset="0"/>
                <a:cs typeface="Times New Roman" pitchFamily="18" charset="0"/>
              </a:rPr>
              <a:t>με συμμετοχή κατά ανώτατο όριο έως τριάντα (30) εγγεγραμμένων φοιτητών ανά ομάδα</a:t>
            </a:r>
            <a:r>
              <a:rPr lang="el-GR" sz="2000" dirty="0" smtClean="0">
                <a:solidFill>
                  <a:srgbClr val="00421E"/>
                </a:solidFill>
                <a:latin typeface="Times New Roman" pitchFamily="18" charset="0"/>
                <a:cs typeface="Times New Roman" pitchFamily="18" charset="0"/>
              </a:rPr>
              <a:t>*</a:t>
            </a:r>
            <a:r>
              <a:rPr lang="el-GR" sz="2000" dirty="0" smtClean="0">
                <a:solidFill>
                  <a:srgbClr val="002060"/>
                </a:solidFill>
                <a:latin typeface="Times New Roman" pitchFamily="18" charset="0"/>
                <a:cs typeface="Times New Roman" pitchFamily="18" charset="0"/>
              </a:rPr>
              <a:t> σε συγκεκριμένους χώρους όπου θα διατηρούνται όλες οι απαιτήσεις ορθής διεξαγωγής με βάση τις οδηγίες του Εθνικού Οργανισμού Δημόσιας Υγείας (Ε.Ο.Δ.Υ.).</a:t>
            </a:r>
          </a:p>
          <a:p>
            <a:pPr algn="just"/>
            <a:r>
              <a:rPr lang="el-GR" sz="2000" dirty="0" smtClean="0">
                <a:solidFill>
                  <a:srgbClr val="00421E"/>
                </a:solidFill>
                <a:latin typeface="Times New Roman" pitchFamily="18" charset="0"/>
                <a:cs typeface="Times New Roman" pitchFamily="18" charset="0"/>
              </a:rPr>
              <a:t>*Εφόσον ο χώρος επιτρέπει τον αριθμό 30 φοιτητών με βάση τις οδηγίες του Ε.Ο.Δ.Υ. </a:t>
            </a:r>
          </a:p>
        </p:txBody>
      </p:sp>
      <p:sp>
        <p:nvSpPr>
          <p:cNvPr id="5" name="4 - Ορθογώνιο"/>
          <p:cNvSpPr/>
          <p:nvPr/>
        </p:nvSpPr>
        <p:spPr>
          <a:xfrm>
            <a:off x="714348" y="-24"/>
            <a:ext cx="7786710" cy="954107"/>
          </a:xfrm>
          <a:prstGeom prst="rect">
            <a:avLst/>
          </a:prstGeom>
        </p:spPr>
        <p:txBody>
          <a:bodyPr wrap="square">
            <a:spAutoFit/>
          </a:bodyPr>
          <a:lstStyle/>
          <a:p>
            <a:pPr marL="542925" indent="-542925" algn="ctr"/>
            <a:r>
              <a:rPr lang="el-GR" sz="2800" b="1" dirty="0" smtClean="0">
                <a:solidFill>
                  <a:srgbClr val="C00000"/>
                </a:solidFill>
                <a:latin typeface="Times New Roman" pitchFamily="18" charset="0"/>
                <a:cs typeface="Times New Roman" pitchFamily="18" charset="0"/>
              </a:rPr>
              <a:t>Σημαντική Επισήμανση για τις Παραδόσεις Μαθημάτων/Εργαστηρίων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877276"/>
            <a:ext cx="8929718" cy="5909310"/>
          </a:xfrm>
          <a:prstGeom prst="rect">
            <a:avLst/>
          </a:prstGeom>
        </p:spPr>
        <p:txBody>
          <a:bodyPr wrap="square">
            <a:spAutoFit/>
          </a:bodyPr>
          <a:lstStyle/>
          <a:p>
            <a:r>
              <a:rPr lang="el-GR" sz="1400" dirty="0" smtClean="0">
                <a:solidFill>
                  <a:srgbClr val="002060"/>
                </a:solidFill>
                <a:latin typeface="Times New Roman" pitchFamily="18" charset="0"/>
                <a:cs typeface="Times New Roman" pitchFamily="18" charset="0"/>
              </a:rPr>
              <a:t>1) Να έχετε λάβει αριθμό μητρώου, να έχετε ενεργοποιήσει τον ακαδημαϊκό σας λογαριασμό και να έχετε </a:t>
            </a:r>
            <a:r>
              <a:rPr lang="el-GR" sz="1400" b="1" dirty="0" smtClean="0">
                <a:solidFill>
                  <a:srgbClr val="002060"/>
                </a:solidFill>
                <a:latin typeface="Times New Roman" pitchFamily="18" charset="0"/>
                <a:cs typeface="Times New Roman" pitchFamily="18" charset="0"/>
              </a:rPr>
              <a:t>λειτουργικό </a:t>
            </a:r>
            <a:r>
              <a:rPr lang="el-GR" sz="1400" b="1" dirty="0" err="1" smtClean="0">
                <a:solidFill>
                  <a:srgbClr val="002060"/>
                </a:solidFill>
                <a:latin typeface="Times New Roman" pitchFamily="18" charset="0"/>
                <a:cs typeface="Times New Roman" pitchFamily="18" charset="0"/>
              </a:rPr>
              <a:t>email</a:t>
            </a:r>
            <a:r>
              <a:rPr lang="el-GR" sz="1400" b="1" dirty="0" smtClean="0">
                <a:solidFill>
                  <a:srgbClr val="002060"/>
                </a:solidFill>
                <a:latin typeface="Times New Roman" pitchFamily="18" charset="0"/>
                <a:cs typeface="Times New Roman" pitchFamily="18" charset="0"/>
              </a:rPr>
              <a:t> της μορφής stm0xxxx@uoi.gr</a:t>
            </a:r>
            <a:r>
              <a:rPr lang="el-GR" sz="1400" dirty="0" smtClean="0">
                <a:solidFill>
                  <a:srgbClr val="002060"/>
                </a:solidFill>
                <a:latin typeface="Times New Roman" pitchFamily="18" charset="0"/>
                <a:cs typeface="Times New Roman" pitchFamily="18" charset="0"/>
              </a:rPr>
              <a:t>. Για την ενεργοποίηση του ακαδημαϊκού λογαριασμού δείτε εδώ: </a:t>
            </a:r>
            <a:r>
              <a:rPr lang="el-GR" sz="1400" dirty="0" smtClean="0">
                <a:solidFill>
                  <a:srgbClr val="002060"/>
                </a:solidFill>
                <a:latin typeface="Times New Roman" pitchFamily="18" charset="0"/>
                <a:cs typeface="Times New Roman" pitchFamily="18" charset="0"/>
                <a:hlinkClick r:id="rId2"/>
              </a:rPr>
              <a:t>https://www.uoi.gr/it/odigos-eggrafis-kai-parakoloythisis-mathimaton-protoeton-foititon/</a:t>
            </a:r>
            <a:r>
              <a:rPr lang="el-GR" sz="1400" dirty="0" smtClean="0">
                <a:solidFill>
                  <a:srgbClr val="002060"/>
                </a:solidFill>
                <a:latin typeface="Times New Roman" pitchFamily="18" charset="0"/>
                <a:cs typeface="Times New Roman" pitchFamily="18" charset="0"/>
              </a:rPr>
              <a:t> </a:t>
            </a:r>
          </a:p>
          <a:p>
            <a:r>
              <a:rPr lang="el-GR" sz="1400" dirty="0" smtClean="0">
                <a:solidFill>
                  <a:srgbClr val="002060"/>
                </a:solidFill>
                <a:latin typeface="Times New Roman" pitchFamily="18" charset="0"/>
                <a:cs typeface="Times New Roman" pitchFamily="18" charset="0"/>
              </a:rPr>
              <a:t/>
            </a:r>
            <a:br>
              <a:rPr lang="el-GR" sz="1400" dirty="0" smtClean="0">
                <a:solidFill>
                  <a:srgbClr val="002060"/>
                </a:solidFill>
                <a:latin typeface="Times New Roman" pitchFamily="18" charset="0"/>
                <a:cs typeface="Times New Roman" pitchFamily="18" charset="0"/>
              </a:rPr>
            </a:br>
            <a:r>
              <a:rPr lang="el-GR" sz="1400" dirty="0" smtClean="0">
                <a:solidFill>
                  <a:srgbClr val="002060"/>
                </a:solidFill>
                <a:latin typeface="Times New Roman" pitchFamily="18" charset="0"/>
                <a:cs typeface="Times New Roman" pitchFamily="18" charset="0"/>
              </a:rPr>
              <a:t>2) Να εγγραφείτε στην </a:t>
            </a:r>
            <a:r>
              <a:rPr lang="el-GR" sz="1400" b="1" dirty="0" smtClean="0">
                <a:solidFill>
                  <a:srgbClr val="002060"/>
                </a:solidFill>
                <a:latin typeface="Times New Roman" pitchFamily="18" charset="0"/>
                <a:cs typeface="Times New Roman" pitchFamily="18" charset="0"/>
              </a:rPr>
              <a:t>Πλατφόρμα Ασύγχρονης </a:t>
            </a:r>
            <a:r>
              <a:rPr lang="el-GR" sz="1400" b="1" dirty="0" err="1" smtClean="0">
                <a:solidFill>
                  <a:srgbClr val="002060"/>
                </a:solidFill>
                <a:latin typeface="Times New Roman" pitchFamily="18" charset="0"/>
                <a:cs typeface="Times New Roman" pitchFamily="18" charset="0"/>
              </a:rPr>
              <a:t>Τηλεκπαίδευσης</a:t>
            </a:r>
            <a:r>
              <a:rPr lang="el-GR" sz="1400" dirty="0" smtClean="0">
                <a:solidFill>
                  <a:srgbClr val="002060"/>
                </a:solidFill>
                <a:latin typeface="Times New Roman" pitchFamily="18" charset="0"/>
                <a:cs typeface="Times New Roman" pitchFamily="18" charset="0"/>
              </a:rPr>
              <a:t> του Πανεπιστημίου Ιωαννίνων </a:t>
            </a:r>
            <a:r>
              <a:rPr lang="el-GR" sz="1400" dirty="0" smtClean="0">
                <a:solidFill>
                  <a:srgbClr val="002060"/>
                </a:solidFill>
                <a:latin typeface="Times New Roman" pitchFamily="18" charset="0"/>
                <a:cs typeface="Times New Roman" pitchFamily="18" charset="0"/>
                <a:hlinkClick r:id="rId3"/>
              </a:rPr>
              <a:t>http://ecourse.uoi.gr</a:t>
            </a:r>
            <a:r>
              <a:rPr lang="el-GR" sz="1400" dirty="0" smtClean="0">
                <a:solidFill>
                  <a:srgbClr val="002060"/>
                </a:solidFill>
                <a:latin typeface="Times New Roman" pitchFamily="18" charset="0"/>
                <a:cs typeface="Times New Roman" pitchFamily="18" charset="0"/>
              </a:rPr>
              <a:t> επιλέγοντας το εκάστοτε μάθημα. Η εγγραφή αυτή είναι εξαιρετικά σημαντική δεδομένου ότι: </a:t>
            </a:r>
            <a:br>
              <a:rPr lang="el-GR" sz="1400" dirty="0" smtClean="0">
                <a:solidFill>
                  <a:srgbClr val="002060"/>
                </a:solidFill>
                <a:latin typeface="Times New Roman" pitchFamily="18" charset="0"/>
                <a:cs typeface="Times New Roman" pitchFamily="18" charset="0"/>
              </a:rPr>
            </a:br>
            <a:r>
              <a:rPr lang="el-GR" sz="1400" dirty="0" smtClean="0">
                <a:solidFill>
                  <a:srgbClr val="002060"/>
                </a:solidFill>
                <a:latin typeface="Times New Roman" pitchFamily="18" charset="0"/>
                <a:cs typeface="Times New Roman" pitchFamily="18" charset="0"/>
              </a:rPr>
              <a:t>(α) Όλο το υλικό του μαθήματος (διαφάνειες, σημειώσεις κα) είναι αναρτημένο εκεί. </a:t>
            </a:r>
            <a:br>
              <a:rPr lang="el-GR" sz="1400" dirty="0" smtClean="0">
                <a:solidFill>
                  <a:srgbClr val="002060"/>
                </a:solidFill>
                <a:latin typeface="Times New Roman" pitchFamily="18" charset="0"/>
                <a:cs typeface="Times New Roman" pitchFamily="18" charset="0"/>
              </a:rPr>
            </a:br>
            <a:r>
              <a:rPr lang="el-GR" sz="1400" dirty="0" smtClean="0">
                <a:solidFill>
                  <a:srgbClr val="002060"/>
                </a:solidFill>
                <a:latin typeface="Times New Roman" pitchFamily="18" charset="0"/>
                <a:cs typeface="Times New Roman" pitchFamily="18" charset="0"/>
              </a:rPr>
              <a:t>(β) Η επικοινωνία των διδασκόντων του μαθήματος με τους φοιτητές (ανακοινώσεις) θα γίνεται μέσω της πλατφόρμας </a:t>
            </a:r>
            <a:r>
              <a:rPr lang="el-GR" sz="1400" dirty="0" err="1" smtClean="0">
                <a:solidFill>
                  <a:srgbClr val="002060"/>
                </a:solidFill>
                <a:latin typeface="Times New Roman" pitchFamily="18" charset="0"/>
                <a:cs typeface="Times New Roman" pitchFamily="18" charset="0"/>
              </a:rPr>
              <a:t>ecourse</a:t>
            </a:r>
            <a:r>
              <a:rPr lang="el-GR" sz="1400" dirty="0" smtClean="0">
                <a:solidFill>
                  <a:srgbClr val="002060"/>
                </a:solidFill>
                <a:latin typeface="Times New Roman" pitchFamily="18" charset="0"/>
                <a:cs typeface="Times New Roman" pitchFamily="18" charset="0"/>
              </a:rPr>
              <a:t>. </a:t>
            </a:r>
            <a:br>
              <a:rPr lang="el-GR" sz="1400" dirty="0" smtClean="0">
                <a:solidFill>
                  <a:srgbClr val="002060"/>
                </a:solidFill>
                <a:latin typeface="Times New Roman" pitchFamily="18" charset="0"/>
                <a:cs typeface="Times New Roman" pitchFamily="18" charset="0"/>
              </a:rPr>
            </a:br>
            <a:endParaRPr lang="el-GR" sz="1400" dirty="0" smtClean="0">
              <a:solidFill>
                <a:srgbClr val="002060"/>
              </a:solidFill>
              <a:latin typeface="Times New Roman" pitchFamily="18" charset="0"/>
              <a:cs typeface="Times New Roman" pitchFamily="18" charset="0"/>
            </a:endParaRPr>
          </a:p>
          <a:p>
            <a:r>
              <a:rPr lang="el-GR" sz="1400" dirty="0" smtClean="0">
                <a:solidFill>
                  <a:srgbClr val="002060"/>
                </a:solidFill>
                <a:latin typeface="Times New Roman" pitchFamily="18" charset="0"/>
                <a:cs typeface="Times New Roman" pitchFamily="18" charset="0"/>
              </a:rPr>
              <a:t>3) Μετά την εγγραφή σας, θα βρείτε </a:t>
            </a:r>
            <a:r>
              <a:rPr lang="el-GR" sz="1400" b="1" dirty="0" smtClean="0">
                <a:solidFill>
                  <a:srgbClr val="002060"/>
                </a:solidFill>
                <a:latin typeface="Times New Roman" pitchFamily="18" charset="0"/>
                <a:cs typeface="Times New Roman" pitchFamily="18" charset="0"/>
              </a:rPr>
              <a:t>αναρτημένο στις ανακοινώσεις του </a:t>
            </a:r>
            <a:r>
              <a:rPr lang="el-GR" sz="1400" b="1" dirty="0" err="1" smtClean="0">
                <a:solidFill>
                  <a:srgbClr val="002060"/>
                </a:solidFill>
                <a:latin typeface="Times New Roman" pitchFamily="18" charset="0"/>
                <a:cs typeface="Times New Roman" pitchFamily="18" charset="0"/>
              </a:rPr>
              <a:t>ecourse</a:t>
            </a:r>
            <a:r>
              <a:rPr lang="el-GR" sz="1400" dirty="0" smtClean="0">
                <a:solidFill>
                  <a:srgbClr val="002060"/>
                </a:solidFill>
                <a:latin typeface="Times New Roman" pitchFamily="18" charset="0"/>
                <a:cs typeface="Times New Roman" pitchFamily="18" charset="0"/>
              </a:rPr>
              <a:t> τον κωδικό για να εγγραφείτε στην ομάδα του μαθήματος στο MS </a:t>
            </a:r>
            <a:r>
              <a:rPr lang="el-GR" sz="1400" dirty="0" err="1" smtClean="0">
                <a:solidFill>
                  <a:srgbClr val="002060"/>
                </a:solidFill>
                <a:latin typeface="Times New Roman" pitchFamily="18" charset="0"/>
                <a:cs typeface="Times New Roman" pitchFamily="18" charset="0"/>
              </a:rPr>
              <a:t>Teams</a:t>
            </a:r>
            <a:r>
              <a:rPr lang="el-GR" sz="1400" dirty="0" smtClean="0">
                <a:solidFill>
                  <a:srgbClr val="002060"/>
                </a:solidFill>
                <a:latin typeface="Times New Roman" pitchFamily="18" charset="0"/>
                <a:cs typeface="Times New Roman" pitchFamily="18" charset="0"/>
              </a:rPr>
              <a:t>. Στην ίδια ανακοίνωση θα βρείτε την «Αποδοχή Δικαιωμάτων Πνευματικής Ιδιοκτησίας» που αφορά τα μαθήματα εξ αποστάσεως και την οποία θα πρέπει να διαβάσετε πριν συνεχίσετε. </a:t>
            </a:r>
            <a:br>
              <a:rPr lang="el-GR" sz="1400" dirty="0" smtClean="0">
                <a:solidFill>
                  <a:srgbClr val="002060"/>
                </a:solidFill>
                <a:latin typeface="Times New Roman" pitchFamily="18" charset="0"/>
                <a:cs typeface="Times New Roman" pitchFamily="18" charset="0"/>
              </a:rPr>
            </a:br>
            <a:endParaRPr lang="el-GR" sz="1400" dirty="0" smtClean="0">
              <a:solidFill>
                <a:srgbClr val="002060"/>
              </a:solidFill>
              <a:latin typeface="Times New Roman" pitchFamily="18" charset="0"/>
              <a:cs typeface="Times New Roman" pitchFamily="18" charset="0"/>
            </a:endParaRPr>
          </a:p>
          <a:p>
            <a:r>
              <a:rPr lang="el-GR" sz="1400" dirty="0" smtClean="0">
                <a:solidFill>
                  <a:srgbClr val="002060"/>
                </a:solidFill>
                <a:latin typeface="Times New Roman" pitchFamily="18" charset="0"/>
                <a:cs typeface="Times New Roman" pitchFamily="18" charset="0"/>
              </a:rPr>
              <a:t>4) Θα πρέπει να </a:t>
            </a:r>
            <a:r>
              <a:rPr lang="el-GR" sz="1400" b="1" dirty="0" smtClean="0">
                <a:solidFill>
                  <a:srgbClr val="002060"/>
                </a:solidFill>
                <a:latin typeface="Times New Roman" pitchFamily="18" charset="0"/>
                <a:cs typeface="Times New Roman" pitchFamily="18" charset="0"/>
              </a:rPr>
              <a:t>εγκαταστήσετε την εφαρμογή MS </a:t>
            </a:r>
            <a:r>
              <a:rPr lang="el-GR" sz="1400" b="1" dirty="0" err="1" smtClean="0">
                <a:solidFill>
                  <a:srgbClr val="002060"/>
                </a:solidFill>
                <a:latin typeface="Times New Roman" pitchFamily="18" charset="0"/>
                <a:cs typeface="Times New Roman" pitchFamily="18" charset="0"/>
              </a:rPr>
              <a:t>Teams</a:t>
            </a:r>
            <a:r>
              <a:rPr lang="el-GR" sz="1400" dirty="0" smtClean="0">
                <a:solidFill>
                  <a:srgbClr val="002060"/>
                </a:solidFill>
                <a:latin typeface="Times New Roman" pitchFamily="18" charset="0"/>
                <a:cs typeface="Times New Roman" pitchFamily="18" charset="0"/>
              </a:rPr>
              <a:t> στον υπολογιστή σας ή σε όποια άλλη συσκευή θα χρησιμοποιήσετε για να παρακολουθήσετε το μάθημα. Σημειώνεται ότι για τις διαλέξεις δεν απαιτείται κάμερα παρά μόνο μικρόφωνο σε περίπτωση που θέλετε να υποβάλλετε ερωτήσεις. Οδηγίες για την εγκατάσταση και χρήση του MS </a:t>
            </a:r>
            <a:r>
              <a:rPr lang="el-GR" sz="1400" dirty="0" err="1" smtClean="0">
                <a:solidFill>
                  <a:srgbClr val="002060"/>
                </a:solidFill>
                <a:latin typeface="Times New Roman" pitchFamily="18" charset="0"/>
                <a:cs typeface="Times New Roman" pitchFamily="18" charset="0"/>
              </a:rPr>
              <a:t>Teams</a:t>
            </a:r>
            <a:r>
              <a:rPr lang="el-GR" sz="1400" dirty="0" smtClean="0">
                <a:solidFill>
                  <a:srgbClr val="002060"/>
                </a:solidFill>
                <a:latin typeface="Times New Roman" pitchFamily="18" charset="0"/>
                <a:cs typeface="Times New Roman" pitchFamily="18" charset="0"/>
              </a:rPr>
              <a:t> υπάρχουν στη σελίδα: </a:t>
            </a:r>
            <a:r>
              <a:rPr lang="el-GR" sz="1400" dirty="0" smtClean="0">
                <a:solidFill>
                  <a:srgbClr val="002060"/>
                </a:solidFill>
                <a:latin typeface="Times New Roman" pitchFamily="18" charset="0"/>
                <a:cs typeface="Times New Roman" pitchFamily="18" charset="0"/>
                <a:hlinkClick r:id="rId4"/>
              </a:rPr>
              <a:t>https://www.uoi.gr/ex-apostaseos-mathimata-meso-tis-platformas-sygchronis-ekpaideysis-msteams</a:t>
            </a:r>
            <a:r>
              <a:rPr lang="el-GR" sz="1400" dirty="0" smtClean="0">
                <a:solidFill>
                  <a:srgbClr val="002060"/>
                </a:solidFill>
                <a:latin typeface="Times New Roman" pitchFamily="18" charset="0"/>
                <a:cs typeface="Times New Roman" pitchFamily="18" charset="0"/>
              </a:rPr>
              <a:t> </a:t>
            </a:r>
            <a:br>
              <a:rPr lang="el-GR" sz="1400" dirty="0" smtClean="0">
                <a:solidFill>
                  <a:srgbClr val="002060"/>
                </a:solidFill>
                <a:latin typeface="Times New Roman" pitchFamily="18" charset="0"/>
                <a:cs typeface="Times New Roman" pitchFamily="18" charset="0"/>
              </a:rPr>
            </a:br>
            <a:endParaRPr lang="el-GR" sz="1400" dirty="0" smtClean="0">
              <a:solidFill>
                <a:srgbClr val="002060"/>
              </a:solidFill>
              <a:latin typeface="Times New Roman" pitchFamily="18" charset="0"/>
              <a:cs typeface="Times New Roman" pitchFamily="18" charset="0"/>
            </a:endParaRPr>
          </a:p>
          <a:p>
            <a:r>
              <a:rPr lang="el-GR" sz="1400" dirty="0" smtClean="0">
                <a:solidFill>
                  <a:srgbClr val="002060"/>
                </a:solidFill>
                <a:latin typeface="Times New Roman" pitchFamily="18" charset="0"/>
                <a:cs typeface="Times New Roman" pitchFamily="18" charset="0"/>
              </a:rPr>
              <a:t>5) Στην εφαρμογή MS </a:t>
            </a:r>
            <a:r>
              <a:rPr lang="el-GR" sz="1400" dirty="0" err="1" smtClean="0">
                <a:solidFill>
                  <a:srgbClr val="002060"/>
                </a:solidFill>
                <a:latin typeface="Times New Roman" pitchFamily="18" charset="0"/>
                <a:cs typeface="Times New Roman" pitchFamily="18" charset="0"/>
              </a:rPr>
              <a:t>Teams</a:t>
            </a:r>
            <a:r>
              <a:rPr lang="el-GR" sz="1400" dirty="0" smtClean="0">
                <a:solidFill>
                  <a:srgbClr val="002060"/>
                </a:solidFill>
                <a:latin typeface="Times New Roman" pitchFamily="18" charset="0"/>
                <a:cs typeface="Times New Roman" pitchFamily="18" charset="0"/>
              </a:rPr>
              <a:t> πρέπει να </a:t>
            </a:r>
            <a:r>
              <a:rPr lang="el-GR" sz="1400" b="1" dirty="0" smtClean="0">
                <a:solidFill>
                  <a:srgbClr val="002060"/>
                </a:solidFill>
                <a:latin typeface="Times New Roman" pitchFamily="18" charset="0"/>
                <a:cs typeface="Times New Roman" pitchFamily="18" charset="0"/>
              </a:rPr>
              <a:t>εγγραφείτε (</a:t>
            </a:r>
            <a:r>
              <a:rPr lang="en-US" sz="1400" b="1" dirty="0" err="1" smtClean="0">
                <a:solidFill>
                  <a:srgbClr val="002060"/>
                </a:solidFill>
                <a:latin typeface="Times New Roman" pitchFamily="18" charset="0"/>
                <a:cs typeface="Times New Roman" pitchFamily="18" charset="0"/>
              </a:rPr>
              <a:t>j</a:t>
            </a:r>
            <a:r>
              <a:rPr lang="el-GR" sz="1400" b="1" dirty="0" err="1" smtClean="0">
                <a:solidFill>
                  <a:srgbClr val="002060"/>
                </a:solidFill>
                <a:latin typeface="Times New Roman" pitchFamily="18" charset="0"/>
                <a:cs typeface="Times New Roman" pitchFamily="18" charset="0"/>
              </a:rPr>
              <a:t>oin</a:t>
            </a:r>
            <a:r>
              <a:rPr lang="el-GR" sz="1400" b="1" dirty="0" smtClean="0">
                <a:solidFill>
                  <a:srgbClr val="002060"/>
                </a:solidFill>
                <a:latin typeface="Times New Roman" pitchFamily="18" charset="0"/>
                <a:cs typeface="Times New Roman" pitchFamily="18" charset="0"/>
              </a:rPr>
              <a:t> </a:t>
            </a:r>
            <a:r>
              <a:rPr lang="el-GR" sz="1400" b="1" dirty="0" err="1" smtClean="0">
                <a:solidFill>
                  <a:srgbClr val="002060"/>
                </a:solidFill>
                <a:latin typeface="Times New Roman" pitchFamily="18" charset="0"/>
                <a:cs typeface="Times New Roman" pitchFamily="18" charset="0"/>
              </a:rPr>
              <a:t>team</a:t>
            </a:r>
            <a:r>
              <a:rPr lang="el-GR" sz="1400" b="1" dirty="0" smtClean="0">
                <a:solidFill>
                  <a:srgbClr val="002060"/>
                </a:solidFill>
                <a:latin typeface="Times New Roman" pitchFamily="18" charset="0"/>
                <a:cs typeface="Times New Roman" pitchFamily="18" charset="0"/>
              </a:rPr>
              <a:t>) στην ομάδα του εκάστοτε μαθήματος </a:t>
            </a:r>
            <a:r>
              <a:rPr lang="el-GR" sz="1400" dirty="0" smtClean="0">
                <a:solidFill>
                  <a:srgbClr val="002060"/>
                </a:solidFill>
                <a:latin typeface="Times New Roman" pitchFamily="18" charset="0"/>
                <a:cs typeface="Times New Roman" pitchFamily="18" charset="0"/>
              </a:rPr>
              <a:t>χρησιμοποιώντας τον κωδικό από το βήμα (3). Η εγγραφή αυτή θα πρέπει να γίνει μία μόνο φορά πριν την έναρξη των μαθημάτων. Κατόπιν στο ημερολόγιο (</a:t>
            </a:r>
            <a:r>
              <a:rPr lang="el-GR" sz="1400" dirty="0" err="1" smtClean="0">
                <a:solidFill>
                  <a:srgbClr val="002060"/>
                </a:solidFill>
                <a:latin typeface="Times New Roman" pitchFamily="18" charset="0"/>
                <a:cs typeface="Times New Roman" pitchFamily="18" charset="0"/>
              </a:rPr>
              <a:t>calendar</a:t>
            </a:r>
            <a:r>
              <a:rPr lang="el-GR" sz="1400" dirty="0" smtClean="0">
                <a:solidFill>
                  <a:srgbClr val="002060"/>
                </a:solidFill>
                <a:latin typeface="Times New Roman" pitchFamily="18" charset="0"/>
                <a:cs typeface="Times New Roman" pitchFamily="18" charset="0"/>
              </a:rPr>
              <a:t>) του MS </a:t>
            </a:r>
            <a:r>
              <a:rPr lang="el-GR" sz="1400" dirty="0" err="1" smtClean="0">
                <a:solidFill>
                  <a:srgbClr val="002060"/>
                </a:solidFill>
                <a:latin typeface="Times New Roman" pitchFamily="18" charset="0"/>
                <a:cs typeface="Times New Roman" pitchFamily="18" charset="0"/>
              </a:rPr>
              <a:t>Teams</a:t>
            </a:r>
            <a:r>
              <a:rPr lang="el-GR" sz="1400" dirty="0" smtClean="0">
                <a:solidFill>
                  <a:srgbClr val="002060"/>
                </a:solidFill>
                <a:latin typeface="Times New Roman" pitchFamily="18" charset="0"/>
                <a:cs typeface="Times New Roman" pitchFamily="18" charset="0"/>
              </a:rPr>
              <a:t> θα βρείτε προγραμματισμένες τις ημερομηνίες και ώρες των διαλέξεων με βάση το ωρολόγιο πρόγραμμα. </a:t>
            </a:r>
            <a:br>
              <a:rPr lang="el-GR" sz="1400" dirty="0" smtClean="0">
                <a:solidFill>
                  <a:srgbClr val="002060"/>
                </a:solidFill>
                <a:latin typeface="Times New Roman" pitchFamily="18" charset="0"/>
                <a:cs typeface="Times New Roman" pitchFamily="18" charset="0"/>
              </a:rPr>
            </a:br>
            <a:endParaRPr lang="el-GR" sz="1400" dirty="0" smtClean="0">
              <a:solidFill>
                <a:srgbClr val="002060"/>
              </a:solidFill>
              <a:latin typeface="Times New Roman" pitchFamily="18" charset="0"/>
              <a:cs typeface="Times New Roman" pitchFamily="18" charset="0"/>
            </a:endParaRPr>
          </a:p>
          <a:p>
            <a:r>
              <a:rPr lang="el-GR" sz="1400" dirty="0" smtClean="0">
                <a:solidFill>
                  <a:srgbClr val="002060"/>
                </a:solidFill>
                <a:latin typeface="Times New Roman" pitchFamily="18" charset="0"/>
                <a:cs typeface="Times New Roman" pitchFamily="18" charset="0"/>
              </a:rPr>
              <a:t>6) Την καθορισμένη ώρα θα πρέπει να </a:t>
            </a:r>
            <a:r>
              <a:rPr lang="el-GR" sz="1400" b="1" dirty="0" smtClean="0">
                <a:solidFill>
                  <a:srgbClr val="002060"/>
                </a:solidFill>
                <a:latin typeface="Times New Roman" pitchFamily="18" charset="0"/>
                <a:cs typeface="Times New Roman" pitchFamily="18" charset="0"/>
              </a:rPr>
              <a:t>συνδεθείτε στη διάλεξη</a:t>
            </a:r>
            <a:r>
              <a:rPr lang="el-GR" sz="1400" dirty="0" smtClean="0">
                <a:solidFill>
                  <a:srgbClr val="002060"/>
                </a:solidFill>
                <a:latin typeface="Times New Roman" pitchFamily="18" charset="0"/>
                <a:cs typeface="Times New Roman" pitchFamily="18" charset="0"/>
              </a:rPr>
              <a:t>. Επισημαίνεται ότι κατά τη διαδικασία σύνδεσης στη διάλεξη, αλλά και σε όλη τη διάρκεια της διάλεξης θα πρέπει να έχετε απενεργοποιημένη την κάμερα και το μικρόφωνό σας.</a:t>
            </a:r>
            <a:endParaRPr lang="el-GR" sz="1400" dirty="0">
              <a:solidFill>
                <a:srgbClr val="002060"/>
              </a:solidFill>
              <a:latin typeface="Times New Roman" pitchFamily="18" charset="0"/>
              <a:cs typeface="Times New Roman" pitchFamily="18" charset="0"/>
            </a:endParaRPr>
          </a:p>
        </p:txBody>
      </p:sp>
      <p:sp>
        <p:nvSpPr>
          <p:cNvPr id="5" name="4 - Ορθογώνιο"/>
          <p:cNvSpPr/>
          <p:nvPr/>
        </p:nvSpPr>
        <p:spPr>
          <a:xfrm>
            <a:off x="71406" y="-24"/>
            <a:ext cx="9001156" cy="892552"/>
          </a:xfrm>
          <a:prstGeom prst="rect">
            <a:avLst/>
          </a:prstGeom>
        </p:spPr>
        <p:txBody>
          <a:bodyPr wrap="square">
            <a:spAutoFit/>
          </a:bodyPr>
          <a:lstStyle/>
          <a:p>
            <a:pPr marL="542925" indent="-542925" algn="ctr"/>
            <a:r>
              <a:rPr lang="el-GR" sz="2600" b="1" dirty="0" smtClean="0">
                <a:solidFill>
                  <a:srgbClr val="C00000"/>
                </a:solidFill>
                <a:latin typeface="Times New Roman" pitchFamily="18" charset="0"/>
                <a:cs typeface="Times New Roman" pitchFamily="18" charset="0"/>
              </a:rPr>
              <a:t>Ανάλυση Χρήσης </a:t>
            </a:r>
            <a:r>
              <a:rPr lang="en-US" sz="2600" b="1" dirty="0" smtClean="0">
                <a:solidFill>
                  <a:srgbClr val="C00000"/>
                </a:solidFill>
                <a:latin typeface="Times New Roman" pitchFamily="18" charset="0"/>
                <a:cs typeface="Times New Roman" pitchFamily="18" charset="0"/>
              </a:rPr>
              <a:t>MS Teams </a:t>
            </a:r>
            <a:r>
              <a:rPr lang="el-GR" sz="2600" b="1" dirty="0" smtClean="0">
                <a:solidFill>
                  <a:srgbClr val="C00000"/>
                </a:solidFill>
                <a:latin typeface="Times New Roman" pitchFamily="18" charset="0"/>
                <a:cs typeface="Times New Roman" pitchFamily="18" charset="0"/>
              </a:rPr>
              <a:t>και </a:t>
            </a:r>
            <a:r>
              <a:rPr lang="en-US" sz="2600" b="1" dirty="0" err="1" smtClean="0">
                <a:solidFill>
                  <a:srgbClr val="C00000"/>
                </a:solidFill>
                <a:latin typeface="Times New Roman" pitchFamily="18" charset="0"/>
                <a:cs typeface="Times New Roman" pitchFamily="18" charset="0"/>
              </a:rPr>
              <a:t>Ecourse</a:t>
            </a:r>
            <a:r>
              <a:rPr lang="en-US" sz="2600" b="1" dirty="0" smtClean="0">
                <a:solidFill>
                  <a:srgbClr val="C00000"/>
                </a:solidFill>
                <a:latin typeface="Times New Roman" pitchFamily="18" charset="0"/>
                <a:cs typeface="Times New Roman" pitchFamily="18" charset="0"/>
              </a:rPr>
              <a:t> </a:t>
            </a:r>
          </a:p>
          <a:p>
            <a:pPr marL="542925" indent="-542925" algn="ctr"/>
            <a:r>
              <a:rPr lang="el-GR" sz="2600" b="1" dirty="0" smtClean="0">
                <a:solidFill>
                  <a:srgbClr val="C00000"/>
                </a:solidFill>
                <a:latin typeface="Times New Roman" pitchFamily="18" charset="0"/>
                <a:cs typeface="Times New Roman" pitchFamily="18" charset="0"/>
              </a:rPr>
              <a:t>για τις Παραδόσεις Μαθημάτων</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4"/>
            <a:ext cx="8715436" cy="523220"/>
          </a:xfrm>
          <a:prstGeom prst="rect">
            <a:avLst/>
          </a:prstGeom>
        </p:spPr>
        <p:txBody>
          <a:bodyPr wrap="square">
            <a:spAutoFit/>
          </a:bodyPr>
          <a:lstStyle/>
          <a:p>
            <a:pPr marL="542925" indent="-542925" algn="ctr"/>
            <a:r>
              <a:rPr lang="el-GR" sz="2800" b="1" dirty="0" smtClean="0">
                <a:solidFill>
                  <a:srgbClr val="C00000"/>
                </a:solidFill>
                <a:latin typeface="Times New Roman" pitchFamily="18" charset="0"/>
                <a:cs typeface="Times New Roman" pitchFamily="18" charset="0"/>
              </a:rPr>
              <a:t>Γενικές Πληροφορίες για Νέους/Νέες Φοιτητές/τριες</a:t>
            </a:r>
          </a:p>
        </p:txBody>
      </p:sp>
      <p:sp>
        <p:nvSpPr>
          <p:cNvPr id="3" name="2 - Ορθογώνιο"/>
          <p:cNvSpPr/>
          <p:nvPr/>
        </p:nvSpPr>
        <p:spPr>
          <a:xfrm>
            <a:off x="71406" y="500042"/>
            <a:ext cx="8929718" cy="5632311"/>
          </a:xfrm>
          <a:prstGeom prst="rect">
            <a:avLst/>
          </a:prstGeom>
        </p:spPr>
        <p:txBody>
          <a:bodyPr wrap="square">
            <a:spAutoFit/>
          </a:bodyPr>
          <a:lstStyle/>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Γενικές πληροφορίες για το Π.Π.Σ. του Τ.Μ.Ε.Υ. </a:t>
            </a:r>
            <a:endParaRPr lang="el-GR" sz="2000" dirty="0">
              <a:solidFill>
                <a:srgbClr val="002060"/>
              </a:solidFill>
              <a:latin typeface="Times New Roman" pitchFamily="18" charset="0"/>
              <a:cs typeface="Times New Roman" pitchFamily="18" charset="0"/>
            </a:endParaRP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Εγγραφή, Φοίτηση και Διάρκεια Φοίτησης</a:t>
            </a:r>
            <a:endParaRPr lang="el-GR" sz="2000" dirty="0">
              <a:solidFill>
                <a:srgbClr val="002060"/>
              </a:solidFill>
              <a:latin typeface="Times New Roman" pitchFamily="18" charset="0"/>
              <a:cs typeface="Times New Roman" pitchFamily="18" charset="0"/>
            </a:endParaRP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Δικαιώματα και Υποχρεώσεις φοιτητών/τριών </a:t>
            </a:r>
            <a:endParaRPr lang="el-GR" sz="2000" dirty="0">
              <a:solidFill>
                <a:srgbClr val="002060"/>
              </a:solidFill>
              <a:latin typeface="Times New Roman" pitchFamily="18" charset="0"/>
              <a:cs typeface="Times New Roman" pitchFamily="18" charset="0"/>
            </a:endParaRP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Φοιτητική Ταυτότητα</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Αναστολή φοίτησης</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Εγγραφή σε νέο εξάμηνο και δηλώσεις μαθημάτων</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Διδακτικά Συγγράμματα</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Διδασκαλία Ξένης Γλώσσας</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Εργαστηριακή Εκπαίδευση</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Πρόγραμμα Ανταλλαγής </a:t>
            </a:r>
            <a:r>
              <a:rPr lang="en-US" sz="2000" dirty="0" smtClean="0">
                <a:solidFill>
                  <a:srgbClr val="002060"/>
                </a:solidFill>
                <a:latin typeface="Times New Roman" pitchFamily="18" charset="0"/>
                <a:cs typeface="Times New Roman" pitchFamily="18" charset="0"/>
              </a:rPr>
              <a:t>Erasmus+</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Πρακτική Άσκηση</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Διπλωματική Εργασία</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Αξιολόγηση μαθημάτων και διδασκόντων</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Ακαδημαϊκός Σύμβουλος Σπουδών</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Εξετάσεις, Εξεταστικές περίοδοι και Βαθμολογίες</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Βαθμός Διπλώματος και Παράρτημα Διπλώματος (</a:t>
            </a:r>
            <a:r>
              <a:rPr lang="en-US" sz="2000" dirty="0" smtClean="0">
                <a:solidFill>
                  <a:srgbClr val="002060"/>
                </a:solidFill>
                <a:latin typeface="Times New Roman" pitchFamily="18" charset="0"/>
                <a:cs typeface="Times New Roman" pitchFamily="18" charset="0"/>
              </a:rPr>
              <a:t>Diploma Supplement)</a:t>
            </a:r>
          </a:p>
          <a:p>
            <a:pPr marL="534988" indent="-357188" algn="just">
              <a:buFont typeface="Wingdings" pitchFamily="2" charset="2"/>
              <a:buChar char="ü"/>
              <a:defRPr/>
            </a:pPr>
            <a:r>
              <a:rPr lang="el-GR" sz="2000" dirty="0" smtClean="0">
                <a:solidFill>
                  <a:srgbClr val="002060"/>
                </a:solidFill>
                <a:latin typeface="Times New Roman" pitchFamily="18" charset="0"/>
                <a:cs typeface="Times New Roman" pitchFamily="18" charset="0"/>
              </a:rPr>
              <a:t>Απονομή Διπλώματος, αντίγραφα, βεβαιώσεις</a:t>
            </a:r>
          </a:p>
          <a:p>
            <a:pPr marL="534988" indent="-357188" algn="just">
              <a:buFont typeface="Wingdings" pitchFamily="2" charset="2"/>
              <a:buChar char="ü"/>
              <a:defRPr/>
            </a:pPr>
            <a:endParaRPr lang="el-GR" sz="2000" dirty="0">
              <a:solidFill>
                <a:srgbClr val="002060"/>
              </a:solidFill>
              <a:latin typeface="Times New Roman" pitchFamily="18" charset="0"/>
              <a:cs typeface="Times New Roman" pitchFamily="18" charset="0"/>
            </a:endParaRPr>
          </a:p>
        </p:txBody>
      </p:sp>
      <p:sp>
        <p:nvSpPr>
          <p:cNvPr id="4" name="3 - Ορθογώνιο"/>
          <p:cNvSpPr/>
          <p:nvPr/>
        </p:nvSpPr>
        <p:spPr>
          <a:xfrm>
            <a:off x="142844" y="5703862"/>
            <a:ext cx="8715436" cy="1154162"/>
          </a:xfrm>
          <a:prstGeom prst="rect">
            <a:avLst/>
          </a:prstGeom>
        </p:spPr>
        <p:txBody>
          <a:bodyPr wrap="square">
            <a:spAutoFit/>
          </a:bodyPr>
          <a:lstStyle/>
          <a:p>
            <a:pPr marL="542925" indent="-542925" algn="ctr"/>
            <a:r>
              <a:rPr lang="el-GR" sz="2300" b="1" dirty="0" smtClean="0">
                <a:solidFill>
                  <a:srgbClr val="C00000"/>
                </a:solidFill>
                <a:latin typeface="Times New Roman" pitchFamily="18" charset="0"/>
                <a:cs typeface="Times New Roman" pitchFamily="18" charset="0"/>
              </a:rPr>
              <a:t>Πρώτη πληροφόρηση από τον οδηγό σπουδών που είναι αναρτημένος στο </a:t>
            </a:r>
            <a:r>
              <a:rPr lang="en-US" sz="2300" b="1" dirty="0" smtClean="0">
                <a:solidFill>
                  <a:srgbClr val="C00000"/>
                </a:solidFill>
                <a:latin typeface="Times New Roman" pitchFamily="18" charset="0"/>
                <a:cs typeface="Times New Roman" pitchFamily="18" charset="0"/>
                <a:hlinkClick r:id="rId2"/>
              </a:rPr>
              <a:t>www.materials.uoi.gr</a:t>
            </a:r>
            <a:r>
              <a:rPr lang="en-US" sz="2300" b="1" dirty="0" smtClean="0">
                <a:solidFill>
                  <a:srgbClr val="C00000"/>
                </a:solidFill>
                <a:latin typeface="Times New Roman" pitchFamily="18" charset="0"/>
                <a:cs typeface="Times New Roman" pitchFamily="18" charset="0"/>
              </a:rPr>
              <a:t> </a:t>
            </a:r>
            <a:r>
              <a:rPr lang="el-GR" sz="2300" b="1" dirty="0" smtClean="0">
                <a:solidFill>
                  <a:srgbClr val="C00000"/>
                </a:solidFill>
                <a:latin typeface="Times New Roman" pitchFamily="18" charset="0"/>
                <a:cs typeface="Times New Roman" pitchFamily="18" charset="0"/>
              </a:rPr>
              <a:t>και στην συνέχεια από την Γραμματεία, την Διοίκηση και το προσωπικό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Αστέρων, Αφηρημένη, Πολύχρωμα"/>
          <p:cNvPicPr>
            <a:picLocks noChangeAspect="1" noChangeArrowheads="1"/>
          </p:cNvPicPr>
          <p:nvPr/>
        </p:nvPicPr>
        <p:blipFill>
          <a:blip r:embed="rId2">
            <a:lum bright="20000" contrast="-58000"/>
          </a:blip>
          <a:srcRect/>
          <a:stretch>
            <a:fillRect/>
          </a:stretch>
        </p:blipFill>
        <p:spPr bwMode="auto">
          <a:xfrm>
            <a:off x="1" y="0"/>
            <a:ext cx="9144000" cy="6858000"/>
          </a:xfrm>
          <a:prstGeom prst="rect">
            <a:avLst/>
          </a:prstGeom>
          <a:noFill/>
        </p:spPr>
      </p:pic>
      <p:sp>
        <p:nvSpPr>
          <p:cNvPr id="5" name="1 - Τίτλος"/>
          <p:cNvSpPr>
            <a:spLocks noGrp="1"/>
          </p:cNvSpPr>
          <p:nvPr>
            <p:ph type="title"/>
          </p:nvPr>
        </p:nvSpPr>
        <p:spPr>
          <a:xfrm>
            <a:off x="428596" y="500066"/>
            <a:ext cx="8229600" cy="857232"/>
          </a:xfrm>
        </p:spPr>
        <p:txBody>
          <a:bodyPr/>
          <a:lstStyle/>
          <a:p>
            <a:r>
              <a:rPr lang="el-GR" dirty="0" smtClean="0">
                <a:solidFill>
                  <a:srgbClr val="FFFF00"/>
                </a:solidFill>
                <a:latin typeface="Times New Roman" pitchFamily="18" charset="0"/>
                <a:cs typeface="Times New Roman" pitchFamily="18" charset="0"/>
              </a:rPr>
              <a:t>ΣΥΓΧΑΡΗΤΗΡΙΑ!!!!</a:t>
            </a:r>
            <a:endParaRPr lang="el-GR" dirty="0">
              <a:solidFill>
                <a:srgbClr val="FFFF00"/>
              </a:solidFill>
              <a:latin typeface="Times New Roman" pitchFamily="18" charset="0"/>
              <a:cs typeface="Times New Roman" pitchFamily="18" charset="0"/>
            </a:endParaRPr>
          </a:p>
        </p:txBody>
      </p:sp>
      <p:sp>
        <p:nvSpPr>
          <p:cNvPr id="6" name="2 - Θέση περιεχομένου"/>
          <p:cNvSpPr>
            <a:spLocks noGrp="1"/>
          </p:cNvSpPr>
          <p:nvPr>
            <p:ph idx="1"/>
          </p:nvPr>
        </p:nvSpPr>
        <p:spPr>
          <a:xfrm>
            <a:off x="285720" y="1617681"/>
            <a:ext cx="8643998" cy="4525963"/>
          </a:xfrm>
        </p:spPr>
        <p:txBody>
          <a:bodyPr>
            <a:normAutofit fontScale="85000" lnSpcReduction="10000"/>
          </a:bodyPr>
          <a:lstStyle/>
          <a:p>
            <a:pPr marL="0" indent="0" algn="just">
              <a:spcBef>
                <a:spcPts val="0"/>
              </a:spcBef>
              <a:spcAft>
                <a:spcPts val="1200"/>
              </a:spcAft>
              <a:buNone/>
            </a:pPr>
            <a:r>
              <a:rPr lang="el-GR" dirty="0" smtClean="0">
                <a:solidFill>
                  <a:schemeClr val="bg1"/>
                </a:solidFill>
                <a:latin typeface="Times New Roman" pitchFamily="18" charset="0"/>
                <a:cs typeface="Times New Roman" pitchFamily="18" charset="0"/>
              </a:rPr>
              <a:t>ΣΕ ΕΣΑΣ, ΤΙΣ ΟΙΚΟΓΕΝΕΙΕΣ ΣΑΣ ΚΑΙ ΤΟΥΣ ΚΑΘΗΓΗΤΕΣ ΣΑΣ ΠΟΥ ΤΑ ΚΑΤΑΦΕΡΑΤΕ ΝΑ ΠΕΡΑΣΑΤΕ ΣΤΟ ΠΑΝΕΠΙΣΤΗΜΙΟ!!!</a:t>
            </a:r>
          </a:p>
          <a:p>
            <a:pPr marL="0" indent="0" algn="just">
              <a:spcBef>
                <a:spcPts val="0"/>
              </a:spcBef>
              <a:spcAft>
                <a:spcPts val="1200"/>
              </a:spcAft>
              <a:buNone/>
            </a:pPr>
            <a:r>
              <a:rPr lang="el-GR" dirty="0" smtClean="0">
                <a:solidFill>
                  <a:schemeClr val="bg1"/>
                </a:solidFill>
                <a:latin typeface="Times New Roman" pitchFamily="18" charset="0"/>
                <a:cs typeface="Times New Roman" pitchFamily="18" charset="0"/>
              </a:rPr>
              <a:t>ΚΑΛΩΣΗΡΘΑΤΕ ΩΣ ΠΡΩΤΟΕΤΕΙΣ ΦΟΙΤΗΤΕΣ ΚΑΙ ΦΟΙΤΗΤΡΙΕΣ ΣΤΟ ΤΜΗΜΑ ΜΗΧΑΝΙΚΩΝ ΕΠΙΣΤΗΜΗΣ ΥΛΙΚΩΝ, ΤΟ ΜΟΝΑΔΙΚΟ ΤΜΗΜΑ ΥΛΙΚΩΝ ΦΟΙΤΗΣΗΣ ΠΕΝΤΕ ΕΤΩΝ ΜΕ ΠΟΛΥΤΕΧΝΙΚΟ ΧΑΡΑΚΤΗΡΑ!!!</a:t>
            </a:r>
          </a:p>
          <a:p>
            <a:pPr marL="0" indent="0" algn="just">
              <a:spcBef>
                <a:spcPts val="0"/>
              </a:spcBef>
              <a:spcAft>
                <a:spcPts val="1200"/>
              </a:spcAft>
              <a:buNone/>
            </a:pPr>
            <a:r>
              <a:rPr lang="el-GR" dirty="0" smtClean="0">
                <a:solidFill>
                  <a:schemeClr val="bg1"/>
                </a:solidFill>
                <a:latin typeface="Times New Roman" pitchFamily="18" charset="0"/>
                <a:cs typeface="Times New Roman" pitchFamily="18" charset="0"/>
              </a:rPr>
              <a:t>ΤΟ ΠΡΟΣΩΠΙΚΟ ΤΟΥ ΤΜΗΜΑΤΟΣ ΘΑ Ε</a:t>
            </a:r>
            <a:r>
              <a:rPr lang="en-US" dirty="0" smtClean="0">
                <a:solidFill>
                  <a:schemeClr val="bg1"/>
                </a:solidFill>
                <a:latin typeface="Times New Roman" pitchFamily="18" charset="0"/>
                <a:cs typeface="Times New Roman" pitchFamily="18" charset="0"/>
              </a:rPr>
              <a:t>I</a:t>
            </a:r>
            <a:r>
              <a:rPr lang="el-GR" dirty="0" smtClean="0">
                <a:solidFill>
                  <a:schemeClr val="bg1"/>
                </a:solidFill>
                <a:latin typeface="Times New Roman" pitchFamily="18" charset="0"/>
                <a:cs typeface="Times New Roman" pitchFamily="18" charset="0"/>
              </a:rPr>
              <a:t>ΝΑΙ ΠΑΝΤΑ ΔΙΠΛΑ ΣΑΣ ΓΙΑ ΝΑ ΣΑΣ ΒΟΗΘΗΣΕΙ ΚΑΙ ΝΑ ΣΑΣ ΕΠΙΛΥΣΕΙ ΣΗΜΑΝΤΙΚΑ ΠΡΟΒΛΗΜΑΤΑ ΠΟΥ ΘΑ ΣΧΕΤΙΖΟΝΤΑΙ ΜΕ ΤΙΣ ΣΠΟΥΔΕΣ ΣΑΣ.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000108"/>
            <a:ext cx="8715436" cy="588139"/>
          </a:xfrm>
        </p:spPr>
        <p:txBody>
          <a:bodyPr>
            <a:noAutofit/>
          </a:bodyPr>
          <a:lstStyle/>
          <a:p>
            <a:r>
              <a:rPr lang="el-GR" sz="3600" b="1" dirty="0" smtClean="0">
                <a:solidFill>
                  <a:srgbClr val="C00000"/>
                </a:solidFill>
                <a:latin typeface="Times New Roman" pitchFamily="18" charset="0"/>
                <a:cs typeface="Times New Roman" pitchFamily="18" charset="0"/>
              </a:rPr>
              <a:t>ΕΥΧΑΡΙΣΤΩ ΓΙΑ ΤΗΝ ΠΡΟΣΟΧΗ ΣΑΣ!!</a:t>
            </a:r>
            <a:endParaRPr lang="el-GR" sz="3600" b="1" dirty="0">
              <a:solidFill>
                <a:srgbClr val="C00000"/>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457200" y="1928802"/>
            <a:ext cx="8229600" cy="1257296"/>
          </a:xfrm>
        </p:spPr>
        <p:txBody>
          <a:bodyPr/>
          <a:lstStyle/>
          <a:p>
            <a:pPr algn="ctr">
              <a:buNone/>
            </a:pPr>
            <a:r>
              <a:rPr lang="el-GR" dirty="0" smtClean="0">
                <a:solidFill>
                  <a:srgbClr val="002060"/>
                </a:solidFill>
                <a:latin typeface="Times New Roman" pitchFamily="18" charset="0"/>
                <a:cs typeface="Times New Roman" pitchFamily="18" charset="0"/>
              </a:rPr>
              <a:t>ΚΑΛΗ ΑΡΧΗ!!!</a:t>
            </a:r>
          </a:p>
          <a:p>
            <a:pPr algn="ctr">
              <a:buNone/>
            </a:pPr>
            <a:r>
              <a:rPr lang="el-GR" dirty="0" smtClean="0">
                <a:solidFill>
                  <a:srgbClr val="002060"/>
                </a:solidFill>
                <a:latin typeface="Times New Roman" pitchFamily="18" charset="0"/>
                <a:cs typeface="Times New Roman" pitchFamily="18" charset="0"/>
              </a:rPr>
              <a:t>ΜΕΝΟΥΜΕ ΑΣΦΑΛΕΙΣ ΚΑΙ ΥΓΙΕΙΣ!!!</a:t>
            </a:r>
            <a:endParaRPr lang="el-GR" dirty="0">
              <a:solidFill>
                <a:srgbClr val="002060"/>
              </a:solidFill>
              <a:latin typeface="Times New Roman" pitchFamily="18" charset="0"/>
              <a:cs typeface="Times New Roman" pitchFamily="18" charset="0"/>
            </a:endParaRPr>
          </a:p>
        </p:txBody>
      </p:sp>
      <p:pic>
        <p:nvPicPr>
          <p:cNvPr id="35842" name="Picture 2" descr="Ιατρικά μάσκα και γάντια"/>
          <p:cNvPicPr>
            <a:picLocks noChangeAspect="1" noChangeArrowheads="1"/>
          </p:cNvPicPr>
          <p:nvPr/>
        </p:nvPicPr>
        <p:blipFill>
          <a:blip r:embed="rId2"/>
          <a:srcRect/>
          <a:stretch>
            <a:fillRect/>
          </a:stretch>
        </p:blipFill>
        <p:spPr bwMode="auto">
          <a:xfrm>
            <a:off x="1949667" y="3357562"/>
            <a:ext cx="4836911" cy="3214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5842"/>
                                        </p:tgtEl>
                                        <p:attrNameLst>
                                          <p:attrName>style.visibility</p:attrName>
                                        </p:attrNameLst>
                                      </p:cBhvr>
                                      <p:to>
                                        <p:strVal val="visible"/>
                                      </p:to>
                                    </p:set>
                                    <p:anim calcmode="lin" valueType="num">
                                      <p:cBhvr additive="base">
                                        <p:cTn id="23" dur="500" fill="hold"/>
                                        <p:tgtEl>
                                          <p:spTgt spid="35842"/>
                                        </p:tgtEl>
                                        <p:attrNameLst>
                                          <p:attrName>ppt_x</p:attrName>
                                        </p:attrNameLst>
                                      </p:cBhvr>
                                      <p:tavLst>
                                        <p:tav tm="0">
                                          <p:val>
                                            <p:strVal val="#ppt_x"/>
                                          </p:val>
                                        </p:tav>
                                        <p:tav tm="100000">
                                          <p:val>
                                            <p:strVal val="#ppt_x"/>
                                          </p:val>
                                        </p:tav>
                                      </p:tavLst>
                                    </p:anim>
                                    <p:anim calcmode="lin" valueType="num">
                                      <p:cBhvr additive="base">
                                        <p:cTn id="24"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2"/>
          <a:srcRect l="16743" t="19225" r="29953" b="5722"/>
          <a:stretch>
            <a:fillRect/>
          </a:stretch>
        </p:blipFill>
        <p:spPr bwMode="auto">
          <a:xfrm>
            <a:off x="481013" y="1192213"/>
            <a:ext cx="8123237" cy="5607050"/>
          </a:xfrm>
          <a:prstGeom prst="rect">
            <a:avLst/>
          </a:prstGeom>
          <a:noFill/>
          <a:ln w="9525">
            <a:noFill/>
            <a:miter lim="800000"/>
            <a:headEnd/>
            <a:tailEnd/>
          </a:ln>
        </p:spPr>
      </p:pic>
      <p:sp>
        <p:nvSpPr>
          <p:cNvPr id="3" name="Text Box 61"/>
          <p:cNvSpPr txBox="1">
            <a:spLocks noChangeArrowheads="1"/>
          </p:cNvSpPr>
          <p:nvPr/>
        </p:nvSpPr>
        <p:spPr bwMode="auto">
          <a:xfrm>
            <a:off x="357188" y="-57345"/>
            <a:ext cx="8534400" cy="1200329"/>
          </a:xfrm>
          <a:prstGeom prst="rect">
            <a:avLst/>
          </a:prstGeom>
          <a:noFill/>
          <a:ln w="9525">
            <a:noFill/>
            <a:miter lim="800000"/>
            <a:headEnd/>
            <a:tailEnd/>
          </a:ln>
        </p:spPr>
        <p:txBody>
          <a:bodyPr>
            <a:spAutoFit/>
          </a:bodyPr>
          <a:lstStyle/>
          <a:p>
            <a:pPr algn="ctr"/>
            <a:r>
              <a:rPr lang="el-GR" sz="2400" b="1" dirty="0">
                <a:solidFill>
                  <a:srgbClr val="000099"/>
                </a:solidFill>
                <a:latin typeface="Times New Roman" pitchFamily="18" charset="0"/>
                <a:ea typeface="MS PGothic" pitchFamily="34" charset="-128"/>
              </a:rPr>
              <a:t>Που είναι τα Ιωάννινα;</a:t>
            </a:r>
            <a:endParaRPr lang="en-US" sz="2400" b="1" dirty="0">
              <a:solidFill>
                <a:srgbClr val="000099"/>
              </a:solidFill>
              <a:latin typeface="Times New Roman" pitchFamily="18" charset="0"/>
              <a:ea typeface="MS PGothic" pitchFamily="34" charset="-128"/>
            </a:endParaRPr>
          </a:p>
          <a:p>
            <a:pPr algn="ctr"/>
            <a:r>
              <a:rPr lang="el-GR" sz="1600" b="1" dirty="0">
                <a:solidFill>
                  <a:srgbClr val="CC0000"/>
                </a:solidFill>
                <a:latin typeface="Times New Roman" pitchFamily="18" charset="0"/>
                <a:ea typeface="MS PGothic" pitchFamily="34" charset="-128"/>
              </a:rPr>
              <a:t>Τα Ιωάννινα (ή Γιάννενα) είναι η πρωτεύουσα του νομού Ιωαννίνων και η </a:t>
            </a:r>
            <a:r>
              <a:rPr lang="el-GR" sz="1600" b="1" dirty="0" smtClean="0">
                <a:solidFill>
                  <a:srgbClr val="CC0000"/>
                </a:solidFill>
                <a:latin typeface="Times New Roman" pitchFamily="18" charset="0"/>
                <a:ea typeface="MS PGothic" pitchFamily="34" charset="-128"/>
              </a:rPr>
              <a:t>μεγαλύτερη </a:t>
            </a:r>
            <a:r>
              <a:rPr lang="el-GR" sz="1600" b="1" dirty="0">
                <a:solidFill>
                  <a:srgbClr val="CC0000"/>
                </a:solidFill>
                <a:latin typeface="Times New Roman" pitchFamily="18" charset="0"/>
                <a:ea typeface="MS PGothic" pitchFamily="34" charset="-128"/>
              </a:rPr>
              <a:t>σε πληθυσμό πόλη στην Περιφέρεια Ηπείρου</a:t>
            </a:r>
            <a:r>
              <a:rPr lang="en-US" sz="1600" b="1" dirty="0">
                <a:solidFill>
                  <a:srgbClr val="CC0000"/>
                </a:solidFill>
                <a:latin typeface="Times New Roman" pitchFamily="18" charset="0"/>
                <a:ea typeface="MS PGothic" pitchFamily="34" charset="-128"/>
              </a:rPr>
              <a:t>. </a:t>
            </a:r>
            <a:endParaRPr lang="el-GR" sz="1600" b="1" dirty="0">
              <a:solidFill>
                <a:srgbClr val="CC0000"/>
              </a:solidFill>
              <a:latin typeface="Times New Roman" pitchFamily="18" charset="0"/>
              <a:ea typeface="MS PGothic" pitchFamily="34" charset="-128"/>
            </a:endParaRPr>
          </a:p>
          <a:p>
            <a:pPr algn="ctr"/>
            <a:r>
              <a:rPr lang="el-GR" sz="1600" b="1" dirty="0">
                <a:solidFill>
                  <a:srgbClr val="CC0000"/>
                </a:solidFill>
                <a:latin typeface="Times New Roman" pitchFamily="18" charset="0"/>
                <a:ea typeface="MS PGothic" pitchFamily="34" charset="-128"/>
              </a:rPr>
              <a:t>Γεωγραφικό πλάτος</a:t>
            </a:r>
            <a:r>
              <a:rPr lang="en-US" sz="1600" b="1" dirty="0">
                <a:solidFill>
                  <a:srgbClr val="000099"/>
                </a:solidFill>
                <a:latin typeface="Times New Roman" pitchFamily="18" charset="0"/>
                <a:ea typeface="MS PGothic" pitchFamily="34" charset="-128"/>
              </a:rPr>
              <a:t>: 39.6675 </a:t>
            </a:r>
            <a:r>
              <a:rPr lang="el-GR" sz="1600" b="1" dirty="0">
                <a:solidFill>
                  <a:srgbClr val="000099"/>
                </a:solidFill>
                <a:latin typeface="Times New Roman" pitchFamily="18" charset="0"/>
                <a:ea typeface="MS PGothic" pitchFamily="34" charset="-128"/>
              </a:rPr>
              <a:t>και Γεωγραφικό μήκος:</a:t>
            </a:r>
            <a:r>
              <a:rPr lang="en-US" sz="1600" b="1" dirty="0">
                <a:solidFill>
                  <a:srgbClr val="000099"/>
                </a:solidFill>
                <a:latin typeface="Times New Roman" pitchFamily="18" charset="0"/>
                <a:ea typeface="MS PGothic" pitchFamily="34" charset="-128"/>
              </a:rPr>
              <a:t> 20.8508333 </a:t>
            </a:r>
            <a:endParaRPr lang="el-GR" sz="1600" b="1" dirty="0">
              <a:solidFill>
                <a:srgbClr val="000099"/>
              </a:solidFill>
              <a:latin typeface="Times New Roman" pitchFamily="18" charset="0"/>
              <a:ea typeface="MS PGothic" pitchFamily="34" charset="-128"/>
            </a:endParaRPr>
          </a:p>
        </p:txBody>
      </p:sp>
      <p:pic>
        <p:nvPicPr>
          <p:cNvPr id="168963" name="Picture 3"/>
          <p:cNvPicPr>
            <a:picLocks noChangeAspect="1" noChangeArrowheads="1"/>
          </p:cNvPicPr>
          <p:nvPr/>
        </p:nvPicPr>
        <p:blipFill>
          <a:blip r:embed="rId3"/>
          <a:srcRect l="7727" t="29419" r="7307" b="15314"/>
          <a:stretch>
            <a:fillRect/>
          </a:stretch>
        </p:blipFill>
        <p:spPr bwMode="auto">
          <a:xfrm>
            <a:off x="15875" y="1192213"/>
            <a:ext cx="9072563" cy="3457575"/>
          </a:xfrm>
          <a:prstGeom prst="rect">
            <a:avLst/>
          </a:prstGeom>
          <a:noFill/>
          <a:ln w="9525">
            <a:noFill/>
            <a:miter lim="800000"/>
            <a:headEnd/>
            <a:tailEnd/>
          </a:ln>
        </p:spPr>
      </p:pic>
      <p:pic>
        <p:nvPicPr>
          <p:cNvPr id="168964" name="Picture 4"/>
          <p:cNvPicPr>
            <a:picLocks noChangeAspect="1" noChangeArrowheads="1"/>
          </p:cNvPicPr>
          <p:nvPr/>
        </p:nvPicPr>
        <p:blipFill>
          <a:blip r:embed="rId4"/>
          <a:srcRect l="6032" t="28899" r="15147" b="7736"/>
          <a:stretch>
            <a:fillRect/>
          </a:stretch>
        </p:blipFill>
        <p:spPr bwMode="auto">
          <a:xfrm>
            <a:off x="34925" y="1196975"/>
            <a:ext cx="9072563" cy="3862388"/>
          </a:xfrm>
          <a:prstGeom prst="rect">
            <a:avLst/>
          </a:prstGeom>
          <a:noFill/>
          <a:ln w="9525">
            <a:noFill/>
            <a:miter lim="800000"/>
            <a:headEnd/>
            <a:tailEnd/>
          </a:ln>
        </p:spPr>
      </p:pic>
      <p:pic>
        <p:nvPicPr>
          <p:cNvPr id="4102" name="Picture 5"/>
          <p:cNvPicPr>
            <a:picLocks noChangeAspect="1" noChangeArrowheads="1"/>
          </p:cNvPicPr>
          <p:nvPr/>
        </p:nvPicPr>
        <p:blipFill>
          <a:blip r:embed="rId5"/>
          <a:srcRect/>
          <a:stretch>
            <a:fillRect/>
          </a:stretch>
        </p:blipFill>
        <p:spPr bwMode="auto">
          <a:xfrm>
            <a:off x="6248400" y="4652963"/>
            <a:ext cx="2860675" cy="2146300"/>
          </a:xfrm>
          <a:prstGeom prst="rect">
            <a:avLst/>
          </a:prstGeom>
          <a:noFill/>
          <a:ln w="9525">
            <a:noFill/>
            <a:miter lim="800000"/>
            <a:headEnd/>
            <a:tailEnd/>
          </a:ln>
        </p:spPr>
      </p:pic>
      <p:pic>
        <p:nvPicPr>
          <p:cNvPr id="7" name="Picture 3"/>
          <p:cNvPicPr>
            <a:picLocks noChangeAspect="1" noChangeArrowheads="1"/>
          </p:cNvPicPr>
          <p:nvPr/>
        </p:nvPicPr>
        <p:blipFill>
          <a:blip r:embed="rId6"/>
          <a:srcRect/>
          <a:stretch>
            <a:fillRect/>
          </a:stretch>
        </p:blipFill>
        <p:spPr bwMode="auto">
          <a:xfrm>
            <a:off x="3144838" y="4667250"/>
            <a:ext cx="2867025" cy="2146300"/>
          </a:xfrm>
          <a:prstGeom prst="rect">
            <a:avLst/>
          </a:prstGeom>
          <a:noFill/>
          <a:ln w="9525">
            <a:noFill/>
            <a:miter lim="800000"/>
            <a:headEnd/>
            <a:tailEnd/>
          </a:ln>
        </p:spPr>
      </p:pic>
      <p:pic>
        <p:nvPicPr>
          <p:cNvPr id="8" name="Picture 2"/>
          <p:cNvPicPr>
            <a:picLocks noChangeAspect="1" noChangeArrowheads="1"/>
          </p:cNvPicPr>
          <p:nvPr/>
        </p:nvPicPr>
        <p:blipFill>
          <a:blip r:embed="rId7"/>
          <a:srcRect/>
          <a:stretch>
            <a:fillRect/>
          </a:stretch>
        </p:blipFill>
        <p:spPr bwMode="auto">
          <a:xfrm>
            <a:off x="53975" y="4670425"/>
            <a:ext cx="2862263" cy="2128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1000"/>
                                        <p:tgtEl>
                                          <p:spTgt spid="4104"/>
                                        </p:tgtEl>
                                      </p:cBhvr>
                                    </p:animEffect>
                                    <p:anim calcmode="lin" valueType="num">
                                      <p:cBhvr>
                                        <p:cTn id="13" dur="1000" fill="hold"/>
                                        <p:tgtEl>
                                          <p:spTgt spid="4104"/>
                                        </p:tgtEl>
                                        <p:attrNameLst>
                                          <p:attrName>ppt_x</p:attrName>
                                        </p:attrNameLst>
                                      </p:cBhvr>
                                      <p:tavLst>
                                        <p:tav tm="0">
                                          <p:val>
                                            <p:strVal val="#ppt_x"/>
                                          </p:val>
                                        </p:tav>
                                        <p:tav tm="100000">
                                          <p:val>
                                            <p:strVal val="#ppt_x"/>
                                          </p:val>
                                        </p:tav>
                                      </p:tavLst>
                                    </p:anim>
                                    <p:anim calcmode="lin" valueType="num">
                                      <p:cBhvr>
                                        <p:cTn id="14"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68963"/>
                                        </p:tgtEl>
                                        <p:attrNameLst>
                                          <p:attrName>style.visibility</p:attrName>
                                        </p:attrNameLst>
                                      </p:cBhvr>
                                      <p:to>
                                        <p:strVal val="visible"/>
                                      </p:to>
                                    </p:set>
                                    <p:animEffect transition="in" filter="fade">
                                      <p:cBhvr>
                                        <p:cTn id="19" dur="1000"/>
                                        <p:tgtEl>
                                          <p:spTgt spid="168963"/>
                                        </p:tgtEl>
                                      </p:cBhvr>
                                    </p:animEffect>
                                    <p:anim calcmode="lin" valueType="num">
                                      <p:cBhvr>
                                        <p:cTn id="20" dur="1000" fill="hold"/>
                                        <p:tgtEl>
                                          <p:spTgt spid="168963"/>
                                        </p:tgtEl>
                                        <p:attrNameLst>
                                          <p:attrName>ppt_x</p:attrName>
                                        </p:attrNameLst>
                                      </p:cBhvr>
                                      <p:tavLst>
                                        <p:tav tm="0">
                                          <p:val>
                                            <p:strVal val="#ppt_x"/>
                                          </p:val>
                                        </p:tav>
                                        <p:tav tm="100000">
                                          <p:val>
                                            <p:strVal val="#ppt_x"/>
                                          </p:val>
                                        </p:tav>
                                      </p:tavLst>
                                    </p:anim>
                                    <p:anim calcmode="lin" valueType="num">
                                      <p:cBhvr>
                                        <p:cTn id="21" dur="1000" fill="hold"/>
                                        <p:tgtEl>
                                          <p:spTgt spid="16896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68964"/>
                                        </p:tgtEl>
                                        <p:attrNameLst>
                                          <p:attrName>style.visibility</p:attrName>
                                        </p:attrNameLst>
                                      </p:cBhvr>
                                      <p:to>
                                        <p:strVal val="visible"/>
                                      </p:to>
                                    </p:set>
                                    <p:animEffect transition="in" filter="fade">
                                      <p:cBhvr>
                                        <p:cTn id="26" dur="1000"/>
                                        <p:tgtEl>
                                          <p:spTgt spid="168964"/>
                                        </p:tgtEl>
                                      </p:cBhvr>
                                    </p:animEffect>
                                    <p:anim calcmode="lin" valueType="num">
                                      <p:cBhvr>
                                        <p:cTn id="27" dur="1000" fill="hold"/>
                                        <p:tgtEl>
                                          <p:spTgt spid="168964"/>
                                        </p:tgtEl>
                                        <p:attrNameLst>
                                          <p:attrName>ppt_x</p:attrName>
                                        </p:attrNameLst>
                                      </p:cBhvr>
                                      <p:tavLst>
                                        <p:tav tm="0">
                                          <p:val>
                                            <p:strVal val="#ppt_x"/>
                                          </p:val>
                                        </p:tav>
                                        <p:tav tm="100000">
                                          <p:val>
                                            <p:strVal val="#ppt_x"/>
                                          </p:val>
                                        </p:tav>
                                      </p:tavLst>
                                    </p:anim>
                                    <p:anim calcmode="lin" valueType="num">
                                      <p:cBhvr>
                                        <p:cTn id="28"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fade">
                                      <p:cBhvr>
                                        <p:cTn id="43" dur="1000"/>
                                        <p:tgtEl>
                                          <p:spTgt spid="4102"/>
                                        </p:tgtEl>
                                      </p:cBhvr>
                                    </p:animEffect>
                                    <p:anim calcmode="lin" valueType="num">
                                      <p:cBhvr>
                                        <p:cTn id="44" dur="1000" fill="hold"/>
                                        <p:tgtEl>
                                          <p:spTgt spid="4102"/>
                                        </p:tgtEl>
                                        <p:attrNameLst>
                                          <p:attrName>ppt_x</p:attrName>
                                        </p:attrNameLst>
                                      </p:cBhvr>
                                      <p:tavLst>
                                        <p:tav tm="0">
                                          <p:val>
                                            <p:strVal val="#ppt_x"/>
                                          </p:val>
                                        </p:tav>
                                        <p:tav tm="100000">
                                          <p:val>
                                            <p:strVal val="#ppt_x"/>
                                          </p:val>
                                        </p:tav>
                                      </p:tavLst>
                                    </p:anim>
                                    <p:anim calcmode="lin" valueType="num">
                                      <p:cBhvr>
                                        <p:cTn id="45"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457200" y="71438"/>
            <a:ext cx="8229600" cy="1143000"/>
          </a:xfrm>
        </p:spPr>
        <p:txBody>
          <a:bodyPr/>
          <a:lstStyle/>
          <a:p>
            <a:r>
              <a:rPr lang="el-GR" sz="2800" b="1" smtClean="0">
                <a:solidFill>
                  <a:srgbClr val="C00000"/>
                </a:solidFill>
                <a:latin typeface="Times New Roman" pitchFamily="18" charset="0"/>
                <a:cs typeface="Times New Roman" pitchFamily="18" charset="0"/>
              </a:rPr>
              <a:t>ΤΜΗΜΑ ΜΗΧΑΝΙΚΩΝ ΕΠΙΣΤΗΜΗΣ ΥΛΙΚΩΝ</a:t>
            </a:r>
            <a:br>
              <a:rPr lang="el-GR" sz="2800" b="1" smtClean="0">
                <a:solidFill>
                  <a:srgbClr val="C00000"/>
                </a:solidFill>
                <a:latin typeface="Times New Roman" pitchFamily="18" charset="0"/>
                <a:cs typeface="Times New Roman" pitchFamily="18" charset="0"/>
              </a:rPr>
            </a:br>
            <a:r>
              <a:rPr lang="el-GR" sz="2800" b="1" smtClean="0">
                <a:solidFill>
                  <a:srgbClr val="C00000"/>
                </a:solidFill>
                <a:latin typeface="Times New Roman" pitchFamily="18" charset="0"/>
                <a:cs typeface="Times New Roman" pitchFamily="18" charset="0"/>
              </a:rPr>
              <a:t>(Τ.Μ.Ε.Υ.)</a:t>
            </a:r>
          </a:p>
        </p:txBody>
      </p:sp>
      <p:sp>
        <p:nvSpPr>
          <p:cNvPr id="6147" name="2 - Θέση περιεχομένου"/>
          <p:cNvSpPr>
            <a:spLocks noGrp="1"/>
          </p:cNvSpPr>
          <p:nvPr>
            <p:ph idx="1"/>
          </p:nvPr>
        </p:nvSpPr>
        <p:spPr>
          <a:xfrm>
            <a:off x="142875" y="1546225"/>
            <a:ext cx="8786813" cy="4525963"/>
          </a:xfrm>
        </p:spPr>
        <p:txBody>
          <a:bodyPr>
            <a:normAutofit lnSpcReduction="10000"/>
          </a:bodyPr>
          <a:lstStyle/>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Γενικά Στατιστικά Στοιχεία Εισακτέων για το </a:t>
            </a:r>
            <a:r>
              <a:rPr lang="el-GR" sz="2800" b="1" dirty="0" err="1" smtClean="0">
                <a:solidFill>
                  <a:srgbClr val="002060"/>
                </a:solidFill>
                <a:latin typeface="Times New Roman" pitchFamily="18" charset="0"/>
                <a:cs typeface="Times New Roman" pitchFamily="18" charset="0"/>
              </a:rPr>
              <a:t>Ακαδ</a:t>
            </a:r>
            <a:r>
              <a:rPr lang="el-GR" sz="2800" b="1" dirty="0" smtClean="0">
                <a:solidFill>
                  <a:srgbClr val="002060"/>
                </a:solidFill>
                <a:latin typeface="Times New Roman" pitchFamily="18" charset="0"/>
                <a:cs typeface="Times New Roman" pitchFamily="18" charset="0"/>
              </a:rPr>
              <a:t>. Έτος 2020-2021</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Σύντομη Ιστορία του Τμήματος</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Τι είναι ο Μηχανικός Επιστήμης Υλικών</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Παρουσίαση του Τμήματος</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Κτιριολογικές Υποδομές</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Προπτυχιακό Πρόγραμμα Σπουδών</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Επαγγελματικά Δικαιώματα Αποφοίτων</a:t>
            </a:r>
          </a:p>
          <a:p>
            <a:pPr marL="542925" indent="-542925">
              <a:buFont typeface="Wingdings" pitchFamily="2" charset="2"/>
              <a:buChar char="ü"/>
            </a:pPr>
            <a:r>
              <a:rPr lang="el-GR" sz="2800" b="1" dirty="0" smtClean="0">
                <a:solidFill>
                  <a:srgbClr val="002060"/>
                </a:solidFill>
                <a:latin typeface="Times New Roman" pitchFamily="18" charset="0"/>
                <a:cs typeface="Times New Roman" pitchFamily="18" charset="0"/>
              </a:rPr>
              <a:t>Γενικές Πληροφορίες για Νέους/Νέες Φοιτητές/τριες</a:t>
            </a:r>
          </a:p>
        </p:txBody>
      </p:sp>
      <p:sp>
        <p:nvSpPr>
          <p:cNvPr id="6" name="5 - Θέση υποσέλιδου"/>
          <p:cNvSpPr>
            <a:spLocks noGrp="1"/>
          </p:cNvSpPr>
          <p:nvPr>
            <p:ph type="ftr" sz="quarter" idx="11"/>
          </p:nvPr>
        </p:nvSpPr>
        <p:spPr>
          <a:xfrm>
            <a:off x="0" y="6492875"/>
            <a:ext cx="642938" cy="365125"/>
          </a:xfrm>
        </p:spPr>
        <p:txBody>
          <a:bodyPr/>
          <a:lstStyle/>
          <a:p>
            <a:pPr>
              <a:defRPr/>
            </a:pPr>
            <a:r>
              <a:rPr lang="el-GR" dirty="0" smtClean="0">
                <a:latin typeface="Times New Roman" pitchFamily="18" charset="0"/>
                <a:cs typeface="Times New Roman" pitchFamily="18" charset="0"/>
              </a:rPr>
              <a:t>2/26</a:t>
            </a:r>
            <a:endParaRPr lang="el-GR" dirty="0">
              <a:latin typeface="Times New Roman" pitchFamily="18" charset="0"/>
              <a:cs typeface="Times New Roman" pitchFamily="18" charset="0"/>
            </a:endParaRPr>
          </a:p>
        </p:txBody>
      </p:sp>
      <p:pic>
        <p:nvPicPr>
          <p:cNvPr id="6149" name="Picture 1" descr="logo"/>
          <p:cNvPicPr>
            <a:picLocks noChangeAspect="1" noChangeArrowheads="1"/>
          </p:cNvPicPr>
          <p:nvPr/>
        </p:nvPicPr>
        <p:blipFill>
          <a:blip r:embed="rId2"/>
          <a:srcRect/>
          <a:stretch>
            <a:fillRect/>
          </a:stretch>
        </p:blipFill>
        <p:spPr bwMode="auto">
          <a:xfrm>
            <a:off x="8358188" y="6072188"/>
            <a:ext cx="785812" cy="78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l="9750" t="34222" r="24750" b="12444"/>
          <a:stretch>
            <a:fillRect/>
          </a:stretch>
        </p:blipFill>
        <p:spPr bwMode="auto">
          <a:xfrm>
            <a:off x="71438" y="2697163"/>
            <a:ext cx="8929687" cy="4089400"/>
          </a:xfrm>
          <a:prstGeom prst="rect">
            <a:avLst/>
          </a:prstGeom>
          <a:noFill/>
          <a:ln w="9525">
            <a:noFill/>
            <a:miter lim="800000"/>
            <a:headEnd/>
            <a:tailEnd/>
          </a:ln>
        </p:spPr>
      </p:pic>
      <p:sp>
        <p:nvSpPr>
          <p:cNvPr id="7171" name="1 - Τίτλος"/>
          <p:cNvSpPr>
            <a:spLocks noGrp="1"/>
          </p:cNvSpPr>
          <p:nvPr>
            <p:ph type="title"/>
          </p:nvPr>
        </p:nvSpPr>
        <p:spPr>
          <a:xfrm>
            <a:off x="142875" y="71438"/>
            <a:ext cx="8786813" cy="1143000"/>
          </a:xfrm>
        </p:spPr>
        <p:txBody>
          <a:bodyPr/>
          <a:lstStyle/>
          <a:p>
            <a:r>
              <a:rPr lang="el-GR" sz="2400" b="1" smtClean="0">
                <a:solidFill>
                  <a:srgbClr val="002060"/>
                </a:solidFill>
                <a:latin typeface="Times New Roman" pitchFamily="18" charset="0"/>
                <a:cs typeface="Times New Roman" pitchFamily="18" charset="0"/>
              </a:rPr>
              <a:t>ΤΜΗΜΑ ΜΗΧΑΝΙΚΩΝ ΕΠΙΣΤΗΜΗΣ ΥΛΙΚΩΝ</a:t>
            </a:r>
            <a:br>
              <a:rPr lang="el-GR" sz="2400" b="1" smtClean="0">
                <a:solidFill>
                  <a:srgbClr val="002060"/>
                </a:solidFill>
                <a:latin typeface="Times New Roman" pitchFamily="18" charset="0"/>
                <a:cs typeface="Times New Roman" pitchFamily="18" charset="0"/>
              </a:rPr>
            </a:br>
            <a:r>
              <a:rPr lang="el-GR" sz="2400" b="1" smtClean="0">
                <a:solidFill>
                  <a:srgbClr val="002060"/>
                </a:solidFill>
                <a:latin typeface="Times New Roman" pitchFamily="18" charset="0"/>
                <a:cs typeface="Times New Roman" pitchFamily="18" charset="0"/>
              </a:rPr>
              <a:t>Στατιστικά Εισαχθέντων Πρωτοετών (ΓΕΛ Νέο)</a:t>
            </a:r>
            <a:r>
              <a:rPr lang="el-GR" sz="2800" b="1" smtClean="0">
                <a:solidFill>
                  <a:srgbClr val="002060"/>
                </a:solidFill>
                <a:latin typeface="Times New Roman" pitchFamily="18" charset="0"/>
                <a:cs typeface="Times New Roman" pitchFamily="18" charset="0"/>
              </a:rPr>
              <a:t/>
            </a:r>
            <a:br>
              <a:rPr lang="el-GR" sz="2800" b="1" smtClean="0">
                <a:solidFill>
                  <a:srgbClr val="002060"/>
                </a:solidFill>
                <a:latin typeface="Times New Roman" pitchFamily="18" charset="0"/>
                <a:cs typeface="Times New Roman" pitchFamily="18" charset="0"/>
              </a:rPr>
            </a:br>
            <a:r>
              <a:rPr lang="el-GR" sz="2000" b="1" smtClean="0">
                <a:solidFill>
                  <a:srgbClr val="002060"/>
                </a:solidFill>
                <a:latin typeface="Times New Roman" pitchFamily="18" charset="0"/>
                <a:cs typeface="Times New Roman" pitchFamily="18" charset="0"/>
              </a:rPr>
              <a:t>(Πηγή: Αντιπρύτανης Σ. Νικολόπουλος, Πρόεδρος ΜΟ.ΔΙ.Π-Π.Ι.)</a:t>
            </a:r>
          </a:p>
        </p:txBody>
      </p:sp>
      <p:graphicFrame>
        <p:nvGraphicFramePr>
          <p:cNvPr id="8" name="7 - Πίνακας"/>
          <p:cNvGraphicFramePr>
            <a:graphicFrameLocks noGrp="1"/>
          </p:cNvGraphicFramePr>
          <p:nvPr/>
        </p:nvGraphicFramePr>
        <p:xfrm>
          <a:off x="428625" y="1285875"/>
          <a:ext cx="8286807" cy="1214446"/>
        </p:xfrm>
        <a:graphic>
          <a:graphicData uri="http://schemas.openxmlformats.org/drawingml/2006/table">
            <a:tbl>
              <a:tblPr/>
              <a:tblGrid>
                <a:gridCol w="1066619"/>
                <a:gridCol w="607231"/>
                <a:gridCol w="700409"/>
                <a:gridCol w="697575"/>
                <a:gridCol w="785818"/>
                <a:gridCol w="785818"/>
                <a:gridCol w="857256"/>
                <a:gridCol w="928694"/>
                <a:gridCol w="1071570"/>
                <a:gridCol w="785817"/>
              </a:tblGrid>
              <a:tr h="485779">
                <a:tc>
                  <a:txBody>
                    <a:bodyPr/>
                    <a:lstStyle/>
                    <a:p>
                      <a:pPr algn="ctr">
                        <a:lnSpc>
                          <a:spcPct val="115000"/>
                        </a:lnSpc>
                        <a:spcAft>
                          <a:spcPts val="0"/>
                        </a:spcAft>
                      </a:pPr>
                      <a:r>
                        <a:rPr lang="el-GR" sz="1200" dirty="0">
                          <a:solidFill>
                            <a:srgbClr val="FFFFFF"/>
                          </a:solidFill>
                          <a:latin typeface="Times New Roman"/>
                          <a:ea typeface="Calibri"/>
                          <a:cs typeface="Times New Roman"/>
                        </a:rPr>
                        <a:t>Τμήμα</a:t>
                      </a:r>
                      <a:endParaRPr lang="el-GR" sz="1200" dirty="0">
                        <a:latin typeface="Calibri"/>
                        <a:ea typeface="Calibri"/>
                        <a:cs typeface="Times New Roman"/>
                      </a:endParaRPr>
                    </a:p>
                  </a:txBody>
                  <a:tcPr marL="46449" marR="46449"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ΓΕΛ Νέο</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ΓΕΛ Παλαιό</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ΕΠΑΛ</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ΓΕΛ 10% (2018)</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ΓΕΛ 10% (2019)</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ΕΠΑΛ 10% (2018)</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ΕΠΑΛ 10% (2019)</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ΑΛΛΟΓΕΝΕΙΣ</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ΣΥΝΟΛΟ</a:t>
                      </a:r>
                      <a:endParaRPr lang="el-GR" sz="1200">
                        <a:latin typeface="Calibri"/>
                        <a:ea typeface="Calibri"/>
                        <a:cs typeface="Times New Roman"/>
                      </a:endParaRPr>
                    </a:p>
                  </a:txBody>
                  <a:tcPr marL="46449" marR="46449"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728667">
                <a:tc>
                  <a:txBody>
                    <a:bodyPr/>
                    <a:lstStyle/>
                    <a:p>
                      <a:pPr algn="ctr">
                        <a:lnSpc>
                          <a:spcPct val="115000"/>
                        </a:lnSpc>
                        <a:spcAft>
                          <a:spcPts val="0"/>
                        </a:spcAft>
                      </a:pPr>
                      <a:r>
                        <a:rPr lang="el-GR" sz="1200" b="1" dirty="0">
                          <a:latin typeface="Times New Roman"/>
                          <a:ea typeface="Calibri"/>
                          <a:cs typeface="Times New Roman"/>
                        </a:rPr>
                        <a:t>Μηχανικών Επιστήμης Υλικών</a:t>
                      </a:r>
                      <a:endParaRPr lang="el-GR" sz="1200" dirty="0">
                        <a:latin typeface="Calibri"/>
                        <a:ea typeface="Calibri"/>
                        <a:cs typeface="Times New Roman"/>
                      </a:endParaRPr>
                    </a:p>
                  </a:txBody>
                  <a:tcPr marL="46449" marR="46449"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109</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8</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5</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7</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2</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u="sng" dirty="0">
                          <a:latin typeface="Times New Roman"/>
                          <a:ea typeface="Calibri"/>
                          <a:cs typeface="Times New Roman"/>
                        </a:rPr>
                        <a:t>144</a:t>
                      </a:r>
                      <a:endParaRPr lang="el-GR" sz="1200" dirty="0">
                        <a:latin typeface="Calibri"/>
                        <a:ea typeface="Calibri"/>
                        <a:cs typeface="Times New Roman"/>
                      </a:endParaRPr>
                    </a:p>
                  </a:txBody>
                  <a:tcPr marL="46449" marR="46449"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9375" t="34167" r="25000" b="12498"/>
          <a:stretch>
            <a:fillRect/>
          </a:stretch>
        </p:blipFill>
        <p:spPr bwMode="auto">
          <a:xfrm>
            <a:off x="142875" y="2633663"/>
            <a:ext cx="8929688" cy="4081462"/>
          </a:xfrm>
          <a:prstGeom prst="rect">
            <a:avLst/>
          </a:prstGeom>
          <a:noFill/>
          <a:ln w="9525">
            <a:noFill/>
            <a:miter lim="800000"/>
            <a:headEnd/>
            <a:tailEnd/>
          </a:ln>
        </p:spPr>
      </p:pic>
      <p:sp>
        <p:nvSpPr>
          <p:cNvPr id="8195" name="1 - Τίτλος"/>
          <p:cNvSpPr>
            <a:spLocks noGrp="1"/>
          </p:cNvSpPr>
          <p:nvPr>
            <p:ph type="title"/>
          </p:nvPr>
        </p:nvSpPr>
        <p:spPr>
          <a:xfrm>
            <a:off x="142875" y="71438"/>
            <a:ext cx="8786813" cy="1143000"/>
          </a:xfrm>
        </p:spPr>
        <p:txBody>
          <a:bodyPr/>
          <a:lstStyle/>
          <a:p>
            <a:r>
              <a:rPr lang="el-GR" sz="2400" b="1" smtClean="0">
                <a:solidFill>
                  <a:srgbClr val="002060"/>
                </a:solidFill>
                <a:latin typeface="Times New Roman" pitchFamily="18" charset="0"/>
                <a:cs typeface="Times New Roman" pitchFamily="18" charset="0"/>
              </a:rPr>
              <a:t>ΤΜΗΜΑ ΜΗΧΑΝΙΚΩΝ ΕΠΙΣΤΗΜΗΣ ΥΛΙΚΩΝ</a:t>
            </a:r>
            <a:br>
              <a:rPr lang="el-GR" sz="2400" b="1" smtClean="0">
                <a:solidFill>
                  <a:srgbClr val="002060"/>
                </a:solidFill>
                <a:latin typeface="Times New Roman" pitchFamily="18" charset="0"/>
                <a:cs typeface="Times New Roman" pitchFamily="18" charset="0"/>
              </a:rPr>
            </a:br>
            <a:r>
              <a:rPr lang="el-GR" sz="2400" b="1" smtClean="0">
                <a:solidFill>
                  <a:srgbClr val="002060"/>
                </a:solidFill>
                <a:latin typeface="Times New Roman" pitchFamily="18" charset="0"/>
                <a:cs typeface="Times New Roman" pitchFamily="18" charset="0"/>
              </a:rPr>
              <a:t>Στατιστικά Εισαχθέντων Πρωτοετών (ΓΕΛ Νέο)</a:t>
            </a:r>
            <a:r>
              <a:rPr lang="el-GR" sz="2800" b="1" smtClean="0">
                <a:solidFill>
                  <a:srgbClr val="002060"/>
                </a:solidFill>
                <a:latin typeface="Times New Roman" pitchFamily="18" charset="0"/>
                <a:cs typeface="Times New Roman" pitchFamily="18" charset="0"/>
              </a:rPr>
              <a:t/>
            </a:r>
            <a:br>
              <a:rPr lang="el-GR" sz="2800" b="1" smtClean="0">
                <a:solidFill>
                  <a:srgbClr val="002060"/>
                </a:solidFill>
                <a:latin typeface="Times New Roman" pitchFamily="18" charset="0"/>
                <a:cs typeface="Times New Roman" pitchFamily="18" charset="0"/>
              </a:rPr>
            </a:br>
            <a:r>
              <a:rPr lang="el-GR" sz="2000" b="1" smtClean="0">
                <a:solidFill>
                  <a:srgbClr val="002060"/>
                </a:solidFill>
                <a:latin typeface="Times New Roman" pitchFamily="18" charset="0"/>
                <a:cs typeface="Times New Roman" pitchFamily="18" charset="0"/>
              </a:rPr>
              <a:t>(Πηγή: Αντιπρύτανης Σ. Νικολόπουλος, Πρόεδρος ΜΟ.ΔΙ.Π-Π.Ι.)</a:t>
            </a:r>
          </a:p>
        </p:txBody>
      </p:sp>
      <p:graphicFrame>
        <p:nvGraphicFramePr>
          <p:cNvPr id="8" name="7 - Πίνακας"/>
          <p:cNvGraphicFramePr>
            <a:graphicFrameLocks noGrp="1"/>
          </p:cNvGraphicFramePr>
          <p:nvPr/>
        </p:nvGraphicFramePr>
        <p:xfrm>
          <a:off x="428625" y="1285875"/>
          <a:ext cx="8286807" cy="1214446"/>
        </p:xfrm>
        <a:graphic>
          <a:graphicData uri="http://schemas.openxmlformats.org/drawingml/2006/table">
            <a:tbl>
              <a:tblPr/>
              <a:tblGrid>
                <a:gridCol w="1066619"/>
                <a:gridCol w="607231"/>
                <a:gridCol w="700409"/>
                <a:gridCol w="697575"/>
                <a:gridCol w="785818"/>
                <a:gridCol w="785818"/>
                <a:gridCol w="857256"/>
                <a:gridCol w="928694"/>
                <a:gridCol w="1071570"/>
                <a:gridCol w="785817"/>
              </a:tblGrid>
              <a:tr h="485779">
                <a:tc>
                  <a:txBody>
                    <a:bodyPr/>
                    <a:lstStyle/>
                    <a:p>
                      <a:pPr algn="ctr">
                        <a:lnSpc>
                          <a:spcPct val="115000"/>
                        </a:lnSpc>
                        <a:spcAft>
                          <a:spcPts val="0"/>
                        </a:spcAft>
                      </a:pPr>
                      <a:r>
                        <a:rPr lang="el-GR" sz="1200" dirty="0">
                          <a:solidFill>
                            <a:srgbClr val="FFFFFF"/>
                          </a:solidFill>
                          <a:latin typeface="Times New Roman"/>
                          <a:ea typeface="Calibri"/>
                          <a:cs typeface="Times New Roman"/>
                        </a:rPr>
                        <a:t>Τμήμα</a:t>
                      </a:r>
                      <a:endParaRPr lang="el-GR" sz="1200" dirty="0">
                        <a:latin typeface="Calibri"/>
                        <a:ea typeface="Calibri"/>
                        <a:cs typeface="Times New Roman"/>
                      </a:endParaRPr>
                    </a:p>
                  </a:txBody>
                  <a:tcPr marL="46449" marR="46449"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ΓΕΛ Νέο</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ΓΕΛ Παλαιό</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ΕΠΑΛ</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ΓΕΛ 10% (2018)</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ΓΕΛ 10% (2019)</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dirty="0">
                          <a:solidFill>
                            <a:srgbClr val="FFFFFF"/>
                          </a:solidFill>
                          <a:latin typeface="Times New Roman"/>
                          <a:ea typeface="Calibri"/>
                          <a:cs typeface="Times New Roman"/>
                        </a:rPr>
                        <a:t>ΕΠΑΛ 10% (2018)</a:t>
                      </a:r>
                      <a:endParaRPr lang="el-GR" sz="1200" dirty="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ΕΠΑΛ 10% (2019)</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ΑΛΛΟΓΕΝΕΙΣ</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200">
                          <a:solidFill>
                            <a:srgbClr val="FFFFFF"/>
                          </a:solidFill>
                          <a:latin typeface="Times New Roman"/>
                          <a:ea typeface="Calibri"/>
                          <a:cs typeface="Times New Roman"/>
                        </a:rPr>
                        <a:t>ΣΥΝΟΛΟ</a:t>
                      </a:r>
                      <a:endParaRPr lang="el-GR" sz="1200">
                        <a:latin typeface="Calibri"/>
                        <a:ea typeface="Calibri"/>
                        <a:cs typeface="Times New Roman"/>
                      </a:endParaRPr>
                    </a:p>
                  </a:txBody>
                  <a:tcPr marL="46449" marR="46449"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728667">
                <a:tc>
                  <a:txBody>
                    <a:bodyPr/>
                    <a:lstStyle/>
                    <a:p>
                      <a:pPr algn="ctr">
                        <a:lnSpc>
                          <a:spcPct val="115000"/>
                        </a:lnSpc>
                        <a:spcAft>
                          <a:spcPts val="0"/>
                        </a:spcAft>
                      </a:pPr>
                      <a:r>
                        <a:rPr lang="el-GR" sz="1200" b="1" dirty="0">
                          <a:latin typeface="Times New Roman"/>
                          <a:ea typeface="Calibri"/>
                          <a:cs typeface="Times New Roman"/>
                        </a:rPr>
                        <a:t>Μηχανικών Επιστήμης Υλικών</a:t>
                      </a:r>
                      <a:endParaRPr lang="el-GR" sz="1200" dirty="0">
                        <a:latin typeface="Calibri"/>
                        <a:ea typeface="Calibri"/>
                        <a:cs typeface="Times New Roman"/>
                      </a:endParaRPr>
                    </a:p>
                  </a:txBody>
                  <a:tcPr marL="46449" marR="46449"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109</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8</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5</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7</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1</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a:latin typeface="Times New Roman"/>
                          <a:ea typeface="Calibri"/>
                          <a:cs typeface="Times New Roman"/>
                        </a:rPr>
                        <a:t>2</a:t>
                      </a:r>
                      <a:endParaRPr lang="el-GR" sz="1200">
                        <a:latin typeface="Calibri"/>
                        <a:ea typeface="Calibri"/>
                        <a:cs typeface="Times New Roman"/>
                      </a:endParaRPr>
                    </a:p>
                  </a:txBody>
                  <a:tcPr marL="46449" marR="46449"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l-GR" sz="1200" b="1" u="sng" dirty="0">
                          <a:latin typeface="Times New Roman"/>
                          <a:ea typeface="Calibri"/>
                          <a:cs typeface="Times New Roman"/>
                        </a:rPr>
                        <a:t>144</a:t>
                      </a:r>
                      <a:endParaRPr lang="el-GR" sz="1200" dirty="0">
                        <a:latin typeface="Calibri"/>
                        <a:ea typeface="Calibri"/>
                        <a:cs typeface="Times New Roman"/>
                      </a:endParaRPr>
                    </a:p>
                  </a:txBody>
                  <a:tcPr marL="46449" marR="46449"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0"/>
            <a:ext cx="8229600" cy="500063"/>
          </a:xfrm>
        </p:spPr>
        <p:txBody>
          <a:bodyPr>
            <a:normAutofit fontScale="90000"/>
          </a:bodyPr>
          <a:lstStyle/>
          <a:p>
            <a:r>
              <a:rPr lang="el-GR" sz="2800" b="1" smtClean="0">
                <a:solidFill>
                  <a:srgbClr val="C00000"/>
                </a:solidFill>
                <a:latin typeface="Times New Roman" pitchFamily="18" charset="0"/>
                <a:cs typeface="Times New Roman" pitchFamily="18" charset="0"/>
              </a:rPr>
              <a:t>Σύντομη Ιστορία του Τμήματος</a:t>
            </a:r>
          </a:p>
        </p:txBody>
      </p:sp>
      <p:sp>
        <p:nvSpPr>
          <p:cNvPr id="6147" name="2 - Θέση περιεχομένου"/>
          <p:cNvSpPr>
            <a:spLocks noGrp="1"/>
          </p:cNvSpPr>
          <p:nvPr>
            <p:ph idx="1"/>
          </p:nvPr>
        </p:nvSpPr>
        <p:spPr>
          <a:xfrm>
            <a:off x="142875" y="571500"/>
            <a:ext cx="8858250" cy="4525963"/>
          </a:xfrm>
        </p:spPr>
        <p:txBody>
          <a:bodyPr>
            <a:noAutofit/>
          </a:bodyPr>
          <a:lstStyle/>
          <a:p>
            <a:pPr marL="0" indent="0" algn="just">
              <a:buFont typeface="Arial" charset="0"/>
              <a:buNone/>
            </a:pPr>
            <a:r>
              <a:rPr lang="el-GR" sz="2000" dirty="0" smtClean="0">
                <a:solidFill>
                  <a:srgbClr val="002060"/>
                </a:solidFill>
                <a:latin typeface="Times New Roman" pitchFamily="18" charset="0"/>
                <a:cs typeface="Times New Roman" pitchFamily="18" charset="0"/>
              </a:rPr>
              <a:t>Η φοίτηση στο Τμήμα Μηχανικών Επιστήμης Υλικών (Τ.Μ.Ε.Υ.) διαρκεί 5 έτη (ίδρυση Τμήματος Επιστήμης &amp; Τεχνολογίας Υλικών ΦΕΚ τ. Α’ 179/06-09-1999, Π.Δ. 207; Μετονομασία σε Τ.Μ.Ε.Υ. ΦΕΚ τ. Α’ 45/16-03-2009, Π.Δ. 45)</a:t>
            </a:r>
            <a:r>
              <a:rPr lang="en-US" sz="2000" dirty="0" smtClean="0">
                <a:solidFill>
                  <a:srgbClr val="002060"/>
                </a:solidFill>
                <a:latin typeface="Times New Roman" pitchFamily="18" charset="0"/>
                <a:cs typeface="Times New Roman" pitchFamily="18" charset="0"/>
              </a:rPr>
              <a:t>.</a:t>
            </a:r>
          </a:p>
          <a:p>
            <a:pPr marL="0" indent="0" algn="just">
              <a:buFont typeface="Arial" charset="0"/>
              <a:buNone/>
            </a:pPr>
            <a:r>
              <a:rPr lang="el-GR" sz="2000" dirty="0" smtClean="0">
                <a:solidFill>
                  <a:srgbClr val="002060"/>
                </a:solidFill>
                <a:latin typeface="Times New Roman" pitchFamily="18" charset="0"/>
                <a:cs typeface="Times New Roman" pitchFamily="18" charset="0"/>
              </a:rPr>
              <a:t>Το Τ.Μ.Ε.Υ. ανήκει στην Πολυτεχνική Σχολή του Πανεπιστημίου Ιωαννίνων; ΦΕΚ ίδρυσης Πολυτεχνικής Σχολής Π.Ι.: ΦΕΚ τ. Α’ 17/15-02-2017, Ν. 4452, άρθρο 27). </a:t>
            </a:r>
          </a:p>
          <a:p>
            <a:pPr marL="0" indent="0" algn="just">
              <a:buFont typeface="Arial" charset="0"/>
              <a:buNone/>
            </a:pPr>
            <a:r>
              <a:rPr lang="el-GR" sz="2000" dirty="0" smtClean="0">
                <a:solidFill>
                  <a:srgbClr val="002060"/>
                </a:solidFill>
                <a:latin typeface="Times New Roman" pitchFamily="18" charset="0"/>
                <a:cs typeface="Times New Roman" pitchFamily="18" charset="0"/>
              </a:rPr>
              <a:t>Σημαντικά χρονικά δεδομένα για το ΤΜΕΥ είναι τα ακόλουθα:</a:t>
            </a:r>
            <a:endParaRPr lang="en-US" sz="2000" dirty="0" smtClean="0">
              <a:solidFill>
                <a:srgbClr val="002060"/>
              </a:solidFill>
              <a:latin typeface="Times New Roman" pitchFamily="18" charset="0"/>
              <a:cs typeface="Times New Roman" pitchFamily="18" charset="0"/>
            </a:endParaRP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Έτος Ίδρυσης &amp; Έναρξης Λειτουργίας ως Τ.Ε.Τ.Υ.</a:t>
            </a:r>
            <a:r>
              <a:rPr lang="el-GR" sz="2000" dirty="0" smtClean="0">
                <a:solidFill>
                  <a:srgbClr val="002060"/>
                </a:solidFill>
                <a:latin typeface="Times New Roman" pitchFamily="18" charset="0"/>
                <a:cs typeface="Times New Roman" pitchFamily="18" charset="0"/>
              </a:rPr>
              <a:t>: 1999</a:t>
            </a: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Έναρξη συνεργασιών για επίλυση προβλημάτων με το Τ.Ε.Ε.</a:t>
            </a:r>
            <a:r>
              <a:rPr lang="el-GR" sz="2000" dirty="0" smtClean="0">
                <a:solidFill>
                  <a:srgbClr val="002060"/>
                </a:solidFill>
                <a:latin typeface="Times New Roman" pitchFamily="18" charset="0"/>
                <a:cs typeface="Times New Roman" pitchFamily="18" charset="0"/>
              </a:rPr>
              <a:t>: 2003</a:t>
            </a: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Πρώτοι Απόφοιτοι με </a:t>
            </a:r>
            <a:r>
              <a:rPr lang="el-GR" sz="2000" b="1" i="1" u="sng" dirty="0" smtClean="0">
                <a:solidFill>
                  <a:srgbClr val="002060"/>
                </a:solidFill>
                <a:latin typeface="Times New Roman" pitchFamily="18" charset="0"/>
                <a:cs typeface="Times New Roman" pitchFamily="18" charset="0"/>
              </a:rPr>
              <a:t>πτυχίο</a:t>
            </a:r>
            <a:r>
              <a:rPr lang="el-GR" sz="2000" b="1" i="1" dirty="0" smtClean="0">
                <a:solidFill>
                  <a:srgbClr val="002060"/>
                </a:solidFill>
                <a:latin typeface="Times New Roman" pitchFamily="18" charset="0"/>
                <a:cs typeface="Times New Roman" pitchFamily="18" charset="0"/>
              </a:rPr>
              <a:t> Επιστήμης &amp; Τεχνολογίας Υλικών</a:t>
            </a:r>
            <a:r>
              <a:rPr lang="el-GR" sz="2000" dirty="0" smtClean="0">
                <a:solidFill>
                  <a:srgbClr val="002060"/>
                </a:solidFill>
                <a:latin typeface="Times New Roman" pitchFamily="18" charset="0"/>
                <a:cs typeface="Times New Roman" pitchFamily="18" charset="0"/>
              </a:rPr>
              <a:t>: 2004</a:t>
            </a: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Αναμόρφωση του Προπτυχιακού Προγράμματος Σπουδών για να ανταποκρίνεται στην κατεύθυνση Μηχανικού κατόπιν συνομιλιών με Τ.Ε.Ε.</a:t>
            </a:r>
            <a:r>
              <a:rPr lang="el-GR" sz="2000" dirty="0" smtClean="0">
                <a:solidFill>
                  <a:srgbClr val="002060"/>
                </a:solidFill>
                <a:latin typeface="Times New Roman" pitchFamily="18" charset="0"/>
                <a:cs typeface="Times New Roman" pitchFamily="18" charset="0"/>
              </a:rPr>
              <a:t>: 2005 (και είναι συνεχής, η πιο πρόσφατη ξεκινάει από το </a:t>
            </a:r>
            <a:r>
              <a:rPr lang="el-GR" sz="2000" dirty="0" err="1" smtClean="0">
                <a:solidFill>
                  <a:srgbClr val="002060"/>
                </a:solidFill>
                <a:latin typeface="Times New Roman" pitchFamily="18" charset="0"/>
                <a:cs typeface="Times New Roman" pitchFamily="18" charset="0"/>
              </a:rPr>
              <a:t>ακαδ</a:t>
            </a:r>
            <a:r>
              <a:rPr lang="el-GR" sz="2000" dirty="0" smtClean="0">
                <a:solidFill>
                  <a:srgbClr val="002060"/>
                </a:solidFill>
                <a:latin typeface="Times New Roman" pitchFamily="18" charset="0"/>
                <a:cs typeface="Times New Roman" pitchFamily="18" charset="0"/>
              </a:rPr>
              <a:t>. έτος 2020-2021)</a:t>
            </a: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Μετονομασία σε Τ.Μ.Ε.Υ. </a:t>
            </a:r>
            <a:r>
              <a:rPr lang="el-GR" sz="2000" dirty="0" smtClean="0">
                <a:solidFill>
                  <a:srgbClr val="002060"/>
                </a:solidFill>
                <a:latin typeface="Times New Roman" pitchFamily="18" charset="0"/>
                <a:cs typeface="Times New Roman" pitchFamily="18" charset="0"/>
              </a:rPr>
              <a:t>: 2009</a:t>
            </a:r>
          </a:p>
          <a:p>
            <a:pPr marL="0" indent="0" algn="just">
              <a:buFont typeface="Arial" charset="0"/>
              <a:buNone/>
            </a:pPr>
            <a:r>
              <a:rPr lang="el-GR" sz="2000" b="1" i="1" dirty="0" smtClean="0">
                <a:solidFill>
                  <a:srgbClr val="002060"/>
                </a:solidFill>
                <a:latin typeface="Times New Roman" pitchFamily="18" charset="0"/>
                <a:cs typeface="Times New Roman" pitchFamily="18" charset="0"/>
              </a:rPr>
              <a:t>Πρώτοι Απόφοιτοι με </a:t>
            </a:r>
            <a:r>
              <a:rPr lang="el-GR" sz="2000" b="1" i="1" u="sng" dirty="0" smtClean="0">
                <a:solidFill>
                  <a:srgbClr val="002060"/>
                </a:solidFill>
                <a:latin typeface="Times New Roman" pitchFamily="18" charset="0"/>
                <a:cs typeface="Times New Roman" pitchFamily="18" charset="0"/>
              </a:rPr>
              <a:t>Δίπλωμα</a:t>
            </a:r>
            <a:r>
              <a:rPr lang="el-GR" sz="2000" b="1" i="1" dirty="0" smtClean="0">
                <a:solidFill>
                  <a:srgbClr val="002060"/>
                </a:solidFill>
                <a:latin typeface="Times New Roman" pitchFamily="18" charset="0"/>
                <a:cs typeface="Times New Roman" pitchFamily="18" charset="0"/>
              </a:rPr>
              <a:t> Μηχανικού Επιστήμης Υλικών</a:t>
            </a:r>
            <a:r>
              <a:rPr lang="el-GR" sz="2000" dirty="0" smtClean="0">
                <a:solidFill>
                  <a:srgbClr val="002060"/>
                </a:solidFill>
                <a:latin typeface="Times New Roman" pitchFamily="18" charset="0"/>
                <a:cs typeface="Times New Roman" pitchFamily="18" charset="0"/>
              </a:rPr>
              <a:t>: 2009</a:t>
            </a:r>
          </a:p>
          <a:p>
            <a:pPr marL="0" indent="0" algn="just">
              <a:buFont typeface="Arial" charset="0"/>
              <a:buNone/>
            </a:pPr>
            <a:r>
              <a:rPr lang="el-GR" sz="2000" dirty="0" smtClean="0">
                <a:solidFill>
                  <a:srgbClr val="002060"/>
                </a:solidFill>
                <a:latin typeface="Times New Roman" pitchFamily="18" charset="0"/>
                <a:cs typeface="Times New Roman" pitchFamily="18" charset="0"/>
              </a:rPr>
              <a:t>Οι απόφοιτοι του Τ.Μ.Ε.Υ. εντάσσονται στο μητρώο του Τ.Ε.Ε. στη βασική ειδικότητα των Χημικών Μηχανικών, μετά από την επιτυχή συμμετοχή τους στις εξετάσεις για τη χορήγηση άδειας άσκησης επαγγέλματος από τον 9/2017.</a:t>
            </a:r>
          </a:p>
        </p:txBody>
      </p:sp>
      <p:pic>
        <p:nvPicPr>
          <p:cNvPr id="9220" name="Picture 1" descr="logo"/>
          <p:cNvPicPr>
            <a:picLocks noChangeAspect="1" noChangeArrowheads="1"/>
          </p:cNvPicPr>
          <p:nvPr/>
        </p:nvPicPr>
        <p:blipFill>
          <a:blip r:embed="rId2"/>
          <a:srcRect/>
          <a:stretch>
            <a:fillRect/>
          </a:stretch>
        </p:blipFill>
        <p:spPr bwMode="auto">
          <a:xfrm>
            <a:off x="8358188" y="6072188"/>
            <a:ext cx="785812" cy="785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147">
                                            <p:txEl>
                                              <p:pRg st="7" end="7"/>
                                            </p:txEl>
                                          </p:spTgt>
                                        </p:tgtEl>
                                        <p:attrNameLst>
                                          <p:attrName>style.visibility</p:attrName>
                                        </p:attrNameLst>
                                      </p:cBhvr>
                                      <p:to>
                                        <p:strVal val="visible"/>
                                      </p:to>
                                    </p:set>
                                    <p:anim calcmode="lin" valueType="num">
                                      <p:cBhvr additive="base">
                                        <p:cTn id="41"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147">
                                            <p:txEl>
                                              <p:pRg st="8" end="8"/>
                                            </p:txEl>
                                          </p:spTgt>
                                        </p:tgtEl>
                                        <p:attrNameLst>
                                          <p:attrName>style.visibility</p:attrName>
                                        </p:attrNameLst>
                                      </p:cBhvr>
                                      <p:to>
                                        <p:strVal val="visible"/>
                                      </p:to>
                                    </p:set>
                                    <p:anim calcmode="lin" valueType="num">
                                      <p:cBhvr additive="base">
                                        <p:cTn id="4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147">
                                            <p:txEl>
                                              <p:pRg st="9" end="9"/>
                                            </p:txEl>
                                          </p:spTgt>
                                        </p:tgtEl>
                                        <p:attrNameLst>
                                          <p:attrName>style.visibility</p:attrName>
                                        </p:attrNameLst>
                                      </p:cBhvr>
                                      <p:to>
                                        <p:strVal val="visible"/>
                                      </p:to>
                                    </p:set>
                                    <p:anim calcmode="lin" valueType="num">
                                      <p:cBhvr additive="base">
                                        <p:cTn id="51" dur="5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1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457200" y="0"/>
            <a:ext cx="8229600" cy="725488"/>
          </a:xfrm>
        </p:spPr>
        <p:txBody>
          <a:bodyPr/>
          <a:lstStyle/>
          <a:p>
            <a:r>
              <a:rPr lang="el-GR" sz="2800" b="1" smtClean="0">
                <a:solidFill>
                  <a:srgbClr val="C00000"/>
                </a:solidFill>
                <a:latin typeface="Times New Roman" pitchFamily="18" charset="0"/>
                <a:cs typeface="Times New Roman" pitchFamily="18" charset="0"/>
              </a:rPr>
              <a:t>Τι είναι ο Μηχανικός Επιστήμης Υλικών;</a:t>
            </a:r>
          </a:p>
        </p:txBody>
      </p:sp>
      <p:sp>
        <p:nvSpPr>
          <p:cNvPr id="10243" name="2 - Θέση περιεχομένου"/>
          <p:cNvSpPr>
            <a:spLocks noGrp="1"/>
          </p:cNvSpPr>
          <p:nvPr>
            <p:ph idx="1"/>
          </p:nvPr>
        </p:nvSpPr>
        <p:spPr>
          <a:xfrm>
            <a:off x="142875" y="714375"/>
            <a:ext cx="4429125" cy="5643563"/>
          </a:xfrm>
        </p:spPr>
        <p:txBody>
          <a:bodyPr/>
          <a:lstStyle/>
          <a:p>
            <a:pPr marL="0" indent="0" algn="just">
              <a:buFont typeface="Arial" charset="0"/>
              <a:buNone/>
            </a:pPr>
            <a:r>
              <a:rPr lang="el-GR" sz="1600" smtClean="0">
                <a:solidFill>
                  <a:srgbClr val="002060"/>
                </a:solidFill>
                <a:latin typeface="Times New Roman" pitchFamily="18" charset="0"/>
                <a:cs typeface="Times New Roman" pitchFamily="18" charset="0"/>
              </a:rPr>
              <a:t>Ο Μηχανικός Επιστήμης Υλικών είναι ο </a:t>
            </a:r>
            <a:r>
              <a:rPr lang="el-GR" sz="1600" b="1" smtClean="0">
                <a:solidFill>
                  <a:srgbClr val="002060"/>
                </a:solidFill>
                <a:latin typeface="Times New Roman" pitchFamily="18" charset="0"/>
                <a:cs typeface="Times New Roman" pitchFamily="18" charset="0"/>
              </a:rPr>
              <a:t>μηχανικός</a:t>
            </a:r>
            <a:r>
              <a:rPr lang="el-GR" sz="1600" smtClean="0">
                <a:solidFill>
                  <a:srgbClr val="002060"/>
                </a:solidFill>
                <a:latin typeface="Times New Roman" pitchFamily="18" charset="0"/>
                <a:cs typeface="Times New Roman" pitchFamily="18" charset="0"/>
              </a:rPr>
              <a:t> </a:t>
            </a:r>
            <a:r>
              <a:rPr lang="el-GR" sz="1600" b="1" smtClean="0">
                <a:solidFill>
                  <a:srgbClr val="002060"/>
                </a:solidFill>
                <a:latin typeface="Times New Roman" pitchFamily="18" charset="0"/>
                <a:cs typeface="Times New Roman" pitchFamily="18" charset="0"/>
              </a:rPr>
              <a:t>που συνδυάζοντας τις βασικές αρχές επιστημών (</a:t>
            </a:r>
            <a:r>
              <a:rPr lang="el-GR" sz="1600" smtClean="0">
                <a:solidFill>
                  <a:srgbClr val="002060"/>
                </a:solidFill>
                <a:latin typeface="Times New Roman" pitchFamily="18" charset="0"/>
                <a:cs typeface="Times New Roman" pitchFamily="18" charset="0"/>
              </a:rPr>
              <a:t>Φυσική, Χημεία, Μαθηματικά, Βιολογία, Μηχανική και Οικονομικά) </a:t>
            </a:r>
            <a:r>
              <a:rPr lang="el-GR" sz="1600" b="1" smtClean="0">
                <a:solidFill>
                  <a:srgbClr val="002060"/>
                </a:solidFill>
                <a:latin typeface="Times New Roman" pitchFamily="18" charset="0"/>
                <a:cs typeface="Times New Roman" pitchFamily="18" charset="0"/>
              </a:rPr>
              <a:t>σχεδιάζει και αναπτύσσει</a:t>
            </a:r>
            <a:r>
              <a:rPr lang="el-GR" sz="1600" smtClean="0">
                <a:solidFill>
                  <a:srgbClr val="002060"/>
                </a:solidFill>
                <a:latin typeface="Times New Roman" pitchFamily="18" charset="0"/>
                <a:cs typeface="Times New Roman" pitchFamily="18" charset="0"/>
              </a:rPr>
              <a:t> διεργασίες και εγκαταστάσεις για τη </a:t>
            </a:r>
            <a:r>
              <a:rPr lang="el-GR" sz="1600" b="1" u="sng" smtClean="0">
                <a:solidFill>
                  <a:srgbClr val="002060"/>
                </a:solidFill>
                <a:latin typeface="Times New Roman" pitchFamily="18" charset="0"/>
                <a:cs typeface="Times New Roman" pitchFamily="18" charset="0"/>
              </a:rPr>
              <a:t>σύνθεση</a:t>
            </a:r>
            <a:r>
              <a:rPr lang="el-GR" sz="1600" b="1" smtClean="0">
                <a:solidFill>
                  <a:srgbClr val="002060"/>
                </a:solidFill>
                <a:latin typeface="Times New Roman" pitchFamily="18" charset="0"/>
                <a:cs typeface="Times New Roman" pitchFamily="18" charset="0"/>
              </a:rPr>
              <a:t> και </a:t>
            </a:r>
            <a:r>
              <a:rPr lang="el-GR" sz="1600" b="1" u="sng" smtClean="0">
                <a:solidFill>
                  <a:srgbClr val="002060"/>
                </a:solidFill>
                <a:latin typeface="Times New Roman" pitchFamily="18" charset="0"/>
                <a:cs typeface="Times New Roman" pitchFamily="18" charset="0"/>
              </a:rPr>
              <a:t>κατεργασία</a:t>
            </a:r>
            <a:r>
              <a:rPr lang="el-GR" sz="1600" b="1" smtClean="0">
                <a:solidFill>
                  <a:srgbClr val="002060"/>
                </a:solidFill>
                <a:latin typeface="Times New Roman" pitchFamily="18" charset="0"/>
                <a:cs typeface="Times New Roman" pitchFamily="18" charset="0"/>
              </a:rPr>
              <a:t> </a:t>
            </a:r>
            <a:r>
              <a:rPr lang="el-GR" sz="1600" smtClean="0">
                <a:solidFill>
                  <a:srgbClr val="002060"/>
                </a:solidFill>
                <a:latin typeface="Times New Roman" pitchFamily="18" charset="0"/>
                <a:cs typeface="Times New Roman" pitchFamily="18" charset="0"/>
              </a:rPr>
              <a:t>υλικών </a:t>
            </a:r>
            <a:r>
              <a:rPr lang="el-GR" sz="1600" b="1" smtClean="0">
                <a:solidFill>
                  <a:srgbClr val="002060"/>
                </a:solidFill>
                <a:latin typeface="Times New Roman" pitchFamily="18" charset="0"/>
                <a:cs typeface="Times New Roman" pitchFamily="18" charset="0"/>
              </a:rPr>
              <a:t>κατά τον ωφελιμότερο τεχνικά, οικονομικά, περιβαλλοντικά και κοινωνικά τρόπο</a:t>
            </a:r>
            <a:r>
              <a:rPr lang="el-GR" sz="1600" smtClean="0">
                <a:solidFill>
                  <a:srgbClr val="002060"/>
                </a:solidFill>
                <a:latin typeface="Times New Roman" pitchFamily="18" charset="0"/>
                <a:cs typeface="Times New Roman" pitchFamily="18" charset="0"/>
              </a:rPr>
              <a:t>. </a:t>
            </a:r>
          </a:p>
          <a:p>
            <a:pPr marL="0" indent="0" algn="just">
              <a:buFont typeface="Arial" charset="0"/>
              <a:buNone/>
            </a:pPr>
            <a:r>
              <a:rPr lang="el-GR" sz="1600" smtClean="0">
                <a:solidFill>
                  <a:srgbClr val="002060"/>
                </a:solidFill>
                <a:latin typeface="Times New Roman" pitchFamily="18" charset="0"/>
                <a:cs typeface="Times New Roman" pitchFamily="18" charset="0"/>
              </a:rPr>
              <a:t>Το </a:t>
            </a:r>
            <a:r>
              <a:rPr lang="el-GR" sz="1600" b="1" smtClean="0">
                <a:solidFill>
                  <a:srgbClr val="002060"/>
                </a:solidFill>
                <a:latin typeface="Times New Roman" pitchFamily="18" charset="0"/>
                <a:cs typeface="Times New Roman" pitchFamily="18" charset="0"/>
              </a:rPr>
              <a:t>σημαντικότερο χαρακτηριστικό των υλικών είναι οι </a:t>
            </a:r>
            <a:r>
              <a:rPr lang="el-GR" sz="1600" b="1" u="sng" smtClean="0">
                <a:solidFill>
                  <a:srgbClr val="002060"/>
                </a:solidFill>
                <a:latin typeface="Times New Roman" pitchFamily="18" charset="0"/>
                <a:cs typeface="Times New Roman" pitchFamily="18" charset="0"/>
              </a:rPr>
              <a:t>ιδιότητές</a:t>
            </a:r>
            <a:r>
              <a:rPr lang="el-GR" sz="1600" b="1" smtClean="0">
                <a:solidFill>
                  <a:srgbClr val="002060"/>
                </a:solidFill>
                <a:latin typeface="Times New Roman" pitchFamily="18" charset="0"/>
                <a:cs typeface="Times New Roman" pitchFamily="18" charset="0"/>
              </a:rPr>
              <a:t> τους</a:t>
            </a:r>
            <a:r>
              <a:rPr lang="el-GR" sz="1600" smtClean="0">
                <a:solidFill>
                  <a:srgbClr val="002060"/>
                </a:solidFill>
                <a:latin typeface="Times New Roman" pitchFamily="18" charset="0"/>
                <a:cs typeface="Times New Roman" pitchFamily="18" charset="0"/>
              </a:rPr>
              <a:t> (μηχανικές, ηλεκτρικές, οπτικές, μαγνητικές, κλπ.) και </a:t>
            </a:r>
            <a:r>
              <a:rPr lang="el-GR" sz="1600" b="1" smtClean="0">
                <a:solidFill>
                  <a:srgbClr val="002060"/>
                </a:solidFill>
                <a:latin typeface="Times New Roman" pitchFamily="18" charset="0"/>
                <a:cs typeface="Times New Roman" pitchFamily="18" charset="0"/>
              </a:rPr>
              <a:t>πως αυτές επηρεάζονται από την </a:t>
            </a:r>
            <a:r>
              <a:rPr lang="el-GR" sz="1600" b="1" u="sng" smtClean="0">
                <a:solidFill>
                  <a:srgbClr val="002060"/>
                </a:solidFill>
                <a:latin typeface="Times New Roman" pitchFamily="18" charset="0"/>
                <a:cs typeface="Times New Roman" pitchFamily="18" charset="0"/>
              </a:rPr>
              <a:t>δομή</a:t>
            </a:r>
            <a:r>
              <a:rPr lang="el-GR" sz="1600" b="1" smtClean="0">
                <a:solidFill>
                  <a:srgbClr val="002060"/>
                </a:solidFill>
                <a:latin typeface="Times New Roman" pitchFamily="18" charset="0"/>
                <a:cs typeface="Times New Roman" pitchFamily="18" charset="0"/>
              </a:rPr>
              <a:t> των υλικών</a:t>
            </a:r>
            <a:r>
              <a:rPr lang="el-GR" sz="1600" smtClean="0">
                <a:solidFill>
                  <a:srgbClr val="002060"/>
                </a:solidFill>
                <a:latin typeface="Times New Roman" pitchFamily="18" charset="0"/>
                <a:cs typeface="Times New Roman" pitchFamily="18" charset="0"/>
              </a:rPr>
              <a:t>, η οποία είναι άμεσα συνδεδεμένη τόσο με τις </a:t>
            </a:r>
            <a:r>
              <a:rPr lang="el-GR" sz="1600" b="1" smtClean="0">
                <a:solidFill>
                  <a:srgbClr val="002060"/>
                </a:solidFill>
                <a:latin typeface="Times New Roman" pitchFamily="18" charset="0"/>
                <a:cs typeface="Times New Roman" pitchFamily="18" charset="0"/>
              </a:rPr>
              <a:t>μεθόδους σύνθεσης όσο και με τις διεργασίες κατεργασίας, επεξεργασίας και μορφοποίησης</a:t>
            </a:r>
            <a:r>
              <a:rPr lang="el-GR" sz="1600" smtClean="0">
                <a:solidFill>
                  <a:srgbClr val="002060"/>
                </a:solidFill>
                <a:latin typeface="Times New Roman" pitchFamily="18" charset="0"/>
                <a:cs typeface="Times New Roman" pitchFamily="18" charset="0"/>
              </a:rPr>
              <a:t>. </a:t>
            </a:r>
          </a:p>
          <a:p>
            <a:pPr marL="0" indent="0" algn="just">
              <a:buFont typeface="Arial" charset="0"/>
              <a:buNone/>
            </a:pPr>
            <a:r>
              <a:rPr lang="el-GR" sz="1600" smtClean="0">
                <a:solidFill>
                  <a:srgbClr val="002060"/>
                </a:solidFill>
                <a:latin typeface="Times New Roman" pitchFamily="18" charset="0"/>
                <a:cs typeface="Times New Roman" pitchFamily="18" charset="0"/>
              </a:rPr>
              <a:t>Βασικό στοιχείο στην αριστοποίηση των </a:t>
            </a:r>
            <a:r>
              <a:rPr lang="el-GR" sz="1600" b="1" smtClean="0">
                <a:solidFill>
                  <a:srgbClr val="002060"/>
                </a:solidFill>
                <a:latin typeface="Times New Roman" pitchFamily="18" charset="0"/>
                <a:cs typeface="Times New Roman" pitchFamily="18" charset="0"/>
              </a:rPr>
              <a:t>επιθυμητών ιδιοτήτων των υλικών </a:t>
            </a:r>
            <a:r>
              <a:rPr lang="el-GR" sz="1600" smtClean="0">
                <a:solidFill>
                  <a:srgbClr val="002060"/>
                </a:solidFill>
                <a:latin typeface="Times New Roman" pitchFamily="18" charset="0"/>
                <a:cs typeface="Times New Roman" pitchFamily="18" charset="0"/>
              </a:rPr>
              <a:t>αποτελεί ο </a:t>
            </a:r>
            <a:r>
              <a:rPr lang="el-GR" sz="1600" b="1" smtClean="0">
                <a:solidFill>
                  <a:srgbClr val="002060"/>
                </a:solidFill>
                <a:latin typeface="Times New Roman" pitchFamily="18" charset="0"/>
                <a:cs typeface="Times New Roman" pitchFamily="18" charset="0"/>
              </a:rPr>
              <a:t>χαρακτηρισμός δομής </a:t>
            </a:r>
            <a:r>
              <a:rPr lang="el-GR" sz="1600" smtClean="0">
                <a:solidFill>
                  <a:srgbClr val="002060"/>
                </a:solidFill>
                <a:latin typeface="Times New Roman" pitchFamily="18" charset="0"/>
                <a:cs typeface="Times New Roman" pitchFamily="18" charset="0"/>
              </a:rPr>
              <a:t>σε πολλαπλές κλίμακες από την ατομική στην μακροσκοπική με τη χρήση αναλυτικών φυσικών-χημικών μεθόδων αιχμής. </a:t>
            </a:r>
          </a:p>
          <a:p>
            <a:pPr marL="0" indent="0" algn="just">
              <a:buFont typeface="Arial" charset="0"/>
              <a:buNone/>
            </a:pPr>
            <a:endParaRPr lang="el-GR" sz="1600" smtClean="0">
              <a:latin typeface="Times New Roman" pitchFamily="18" charset="0"/>
              <a:cs typeface="Times New Roman" pitchFamily="18" charset="0"/>
            </a:endParaRPr>
          </a:p>
        </p:txBody>
      </p:sp>
      <p:sp>
        <p:nvSpPr>
          <p:cNvPr id="10246" name="Text Box 6"/>
          <p:cNvSpPr txBox="1">
            <a:spLocks noChangeArrowheads="1"/>
          </p:cNvSpPr>
          <p:nvPr/>
        </p:nvSpPr>
        <p:spPr bwMode="auto">
          <a:xfrm>
            <a:off x="6429375" y="1000125"/>
            <a:ext cx="1133475" cy="280988"/>
          </a:xfrm>
          <a:prstGeom prst="rect">
            <a:avLst/>
          </a:prstGeom>
          <a:solidFill>
            <a:srgbClr val="FFFFFF"/>
          </a:solidFill>
          <a:ln w="9525">
            <a:solidFill>
              <a:srgbClr val="000000"/>
            </a:solidFill>
            <a:miter lim="800000"/>
            <a:headEnd/>
            <a:tailEnd/>
          </a:ln>
        </p:spPr>
        <p:txBody>
          <a:bodyPr/>
          <a:lstStyle/>
          <a:p>
            <a:pPr algn="ctr" eaLnBrk="0" hangingPunct="0"/>
            <a:r>
              <a:rPr lang="en-US" sz="1100">
                <a:latin typeface="Times New Roman" pitchFamily="18" charset="0"/>
                <a:cs typeface="Times New Roman" pitchFamily="18" charset="0"/>
              </a:rPr>
              <a:t>Τελικ</a:t>
            </a:r>
            <a:r>
              <a:rPr lang="el-GR" sz="1100">
                <a:latin typeface="Times New Roman" pitchFamily="18" charset="0"/>
                <a:cs typeface="Times New Roman" pitchFamily="18" charset="0"/>
              </a:rPr>
              <a:t>ό Προϊόν</a:t>
            </a:r>
            <a:endParaRPr lang="el-GR">
              <a:latin typeface="Times New Roman" pitchFamily="18" charset="0"/>
              <a:cs typeface="Times New Roman" pitchFamily="18" charset="0"/>
            </a:endParaRPr>
          </a:p>
        </p:txBody>
      </p:sp>
      <p:pic>
        <p:nvPicPr>
          <p:cNvPr id="10245" name="Picture 7" descr="pyramid2"/>
          <p:cNvPicPr>
            <a:picLocks noChangeAspect="1" noChangeArrowheads="1"/>
          </p:cNvPicPr>
          <p:nvPr/>
        </p:nvPicPr>
        <p:blipFill>
          <a:blip r:embed="rId2"/>
          <a:srcRect/>
          <a:stretch>
            <a:fillRect/>
          </a:stretch>
        </p:blipFill>
        <p:spPr bwMode="auto">
          <a:xfrm>
            <a:off x="5572125" y="1357313"/>
            <a:ext cx="3143250" cy="2747962"/>
          </a:xfrm>
          <a:prstGeom prst="rect">
            <a:avLst/>
          </a:prstGeom>
          <a:noFill/>
          <a:ln w="9525">
            <a:noFill/>
            <a:miter lim="800000"/>
            <a:headEnd/>
            <a:tailEnd/>
          </a:ln>
        </p:spPr>
      </p:pic>
      <p:sp>
        <p:nvSpPr>
          <p:cNvPr id="10247" name="Text Box 5"/>
          <p:cNvSpPr txBox="1">
            <a:spLocks noChangeArrowheads="1"/>
          </p:cNvSpPr>
          <p:nvPr/>
        </p:nvSpPr>
        <p:spPr bwMode="auto">
          <a:xfrm>
            <a:off x="7072313" y="2495550"/>
            <a:ext cx="720725" cy="280988"/>
          </a:xfrm>
          <a:prstGeom prst="rect">
            <a:avLst/>
          </a:prstGeom>
          <a:solidFill>
            <a:srgbClr val="FFFFFF"/>
          </a:solidFill>
          <a:ln w="9525">
            <a:solidFill>
              <a:srgbClr val="000000"/>
            </a:solidFill>
            <a:miter lim="800000"/>
            <a:headEnd/>
            <a:tailEnd/>
          </a:ln>
        </p:spPr>
        <p:txBody>
          <a:bodyPr/>
          <a:lstStyle/>
          <a:p>
            <a:pPr algn="ctr" eaLnBrk="0" hangingPunct="0"/>
            <a:r>
              <a:rPr lang="el-GR" sz="1100">
                <a:latin typeface="Times New Roman" pitchFamily="18" charset="0"/>
                <a:cs typeface="Times New Roman" pitchFamily="18" charset="0"/>
              </a:rPr>
              <a:t>Σύνθεση</a:t>
            </a:r>
            <a:endParaRPr lang="el-GR">
              <a:latin typeface="Times New Roman" pitchFamily="18" charset="0"/>
              <a:cs typeface="Times New Roman" pitchFamily="18" charset="0"/>
            </a:endParaRPr>
          </a:p>
        </p:txBody>
      </p:sp>
      <p:sp>
        <p:nvSpPr>
          <p:cNvPr id="10248" name="Text Box 4"/>
          <p:cNvSpPr txBox="1">
            <a:spLocks noChangeArrowheads="1"/>
          </p:cNvSpPr>
          <p:nvPr/>
        </p:nvSpPr>
        <p:spPr bwMode="auto">
          <a:xfrm>
            <a:off x="8143875" y="3719513"/>
            <a:ext cx="939800" cy="280987"/>
          </a:xfrm>
          <a:prstGeom prst="rect">
            <a:avLst/>
          </a:prstGeom>
          <a:solidFill>
            <a:srgbClr val="FFFFFF"/>
          </a:solidFill>
          <a:ln w="9525">
            <a:solidFill>
              <a:srgbClr val="000000"/>
            </a:solidFill>
            <a:miter lim="800000"/>
            <a:headEnd/>
            <a:tailEnd/>
          </a:ln>
        </p:spPr>
        <p:txBody>
          <a:bodyPr/>
          <a:lstStyle/>
          <a:p>
            <a:pPr algn="ctr" eaLnBrk="0" hangingPunct="0"/>
            <a:r>
              <a:rPr lang="el-GR" sz="1100">
                <a:latin typeface="Times New Roman" pitchFamily="18" charset="0"/>
                <a:cs typeface="Times New Roman" pitchFamily="18" charset="0"/>
              </a:rPr>
              <a:t>Κατεργασία</a:t>
            </a:r>
            <a:endParaRPr lang="el-GR">
              <a:latin typeface="Times New Roman" pitchFamily="18" charset="0"/>
              <a:cs typeface="Times New Roman" pitchFamily="18" charset="0"/>
            </a:endParaRPr>
          </a:p>
        </p:txBody>
      </p:sp>
      <p:sp>
        <p:nvSpPr>
          <p:cNvPr id="10249" name="Text Box 3"/>
          <p:cNvSpPr txBox="1">
            <a:spLocks noChangeArrowheads="1"/>
          </p:cNvSpPr>
          <p:nvPr/>
        </p:nvSpPr>
        <p:spPr bwMode="auto">
          <a:xfrm>
            <a:off x="6715125" y="4143375"/>
            <a:ext cx="561975" cy="280988"/>
          </a:xfrm>
          <a:prstGeom prst="rect">
            <a:avLst/>
          </a:prstGeom>
          <a:solidFill>
            <a:srgbClr val="FFFFFF"/>
          </a:solidFill>
          <a:ln w="9525">
            <a:solidFill>
              <a:srgbClr val="000000"/>
            </a:solidFill>
            <a:miter lim="800000"/>
            <a:headEnd/>
            <a:tailEnd/>
          </a:ln>
        </p:spPr>
        <p:txBody>
          <a:bodyPr/>
          <a:lstStyle/>
          <a:p>
            <a:pPr algn="ctr" eaLnBrk="0" hangingPunct="0"/>
            <a:r>
              <a:rPr lang="el-GR" sz="1100">
                <a:latin typeface="Times New Roman" pitchFamily="18" charset="0"/>
                <a:cs typeface="Times New Roman" pitchFamily="18" charset="0"/>
              </a:rPr>
              <a:t>Δομή</a:t>
            </a:r>
            <a:endParaRPr lang="el-GR">
              <a:latin typeface="Times New Roman" pitchFamily="18" charset="0"/>
              <a:cs typeface="Times New Roman" pitchFamily="18" charset="0"/>
            </a:endParaRPr>
          </a:p>
        </p:txBody>
      </p:sp>
      <p:sp>
        <p:nvSpPr>
          <p:cNvPr id="2" name="Rectangle 14"/>
          <p:cNvSpPr>
            <a:spLocks noChangeArrowheads="1"/>
          </p:cNvSpPr>
          <p:nvPr/>
        </p:nvSpPr>
        <p:spPr bwMode="auto">
          <a:xfrm>
            <a:off x="0" y="457200"/>
            <a:ext cx="554038" cy="392113"/>
          </a:xfrm>
          <a:prstGeom prst="rect">
            <a:avLst/>
          </a:prstGeom>
          <a:noFill/>
          <a:ln w="9525">
            <a:noFill/>
            <a:miter lim="800000"/>
            <a:headEnd/>
            <a:tailEnd/>
          </a:ln>
        </p:spPr>
        <p:txBody>
          <a:bodyPr wrap="none" lIns="457056" tIns="76176" bIns="38088" anchor="ctr">
            <a:spAutoFit/>
          </a:bodyPr>
          <a:lstStyle/>
          <a:p>
            <a:pPr eaLnBrk="0" hangingPunct="0"/>
            <a:endParaRPr lang="el-GR">
              <a:latin typeface="Times New Roman" pitchFamily="18" charset="0"/>
              <a:cs typeface="Times New Roman" pitchFamily="18" charset="0"/>
            </a:endParaRPr>
          </a:p>
        </p:txBody>
      </p:sp>
      <p:sp>
        <p:nvSpPr>
          <p:cNvPr id="10251" name="Text Box 15"/>
          <p:cNvSpPr txBox="1">
            <a:spLocks noChangeArrowheads="1"/>
          </p:cNvSpPr>
          <p:nvPr/>
        </p:nvSpPr>
        <p:spPr bwMode="auto">
          <a:xfrm>
            <a:off x="4643438" y="3214688"/>
            <a:ext cx="847725" cy="280987"/>
          </a:xfrm>
          <a:prstGeom prst="rect">
            <a:avLst/>
          </a:prstGeom>
          <a:solidFill>
            <a:srgbClr val="FFFFFF"/>
          </a:solidFill>
          <a:ln w="9525">
            <a:solidFill>
              <a:srgbClr val="000000"/>
            </a:solidFill>
            <a:miter lim="800000"/>
            <a:headEnd/>
            <a:tailEnd/>
          </a:ln>
        </p:spPr>
        <p:txBody>
          <a:bodyPr/>
          <a:lstStyle/>
          <a:p>
            <a:pPr algn="ctr">
              <a:spcAft>
                <a:spcPts val="1000"/>
              </a:spcAft>
            </a:pPr>
            <a:r>
              <a:rPr lang="el-GR" sz="1100">
                <a:latin typeface="Times New Roman" pitchFamily="18" charset="0"/>
                <a:cs typeface="Times New Roman" pitchFamily="18" charset="0"/>
              </a:rPr>
              <a:t>Ιδιότητες</a:t>
            </a:r>
            <a:endParaRPr lang="el-GR">
              <a:latin typeface="Times New Roman" pitchFamily="18" charset="0"/>
              <a:cs typeface="Times New Roman" pitchFamily="18" charset="0"/>
            </a:endParaRPr>
          </a:p>
        </p:txBody>
      </p:sp>
      <p:pic>
        <p:nvPicPr>
          <p:cNvPr id="3" name="Picture 1" descr="logo"/>
          <p:cNvPicPr>
            <a:picLocks noChangeAspect="1" noChangeArrowheads="1"/>
          </p:cNvPicPr>
          <p:nvPr/>
        </p:nvPicPr>
        <p:blipFill>
          <a:blip r:embed="rId3"/>
          <a:srcRect/>
          <a:stretch>
            <a:fillRect/>
          </a:stretch>
        </p:blipFill>
        <p:spPr bwMode="auto">
          <a:xfrm>
            <a:off x="8358188" y="6072188"/>
            <a:ext cx="785812" cy="785812"/>
          </a:xfrm>
          <a:prstGeom prst="rect">
            <a:avLst/>
          </a:prstGeom>
          <a:noFill/>
          <a:ln w="9525">
            <a:noFill/>
            <a:miter lim="800000"/>
            <a:headEnd/>
            <a:tailEnd/>
          </a:ln>
        </p:spPr>
      </p:pic>
      <p:sp>
        <p:nvSpPr>
          <p:cNvPr id="16" name="15 - Ορθογώνιο"/>
          <p:cNvSpPr>
            <a:spLocks noChangeArrowheads="1"/>
          </p:cNvSpPr>
          <p:nvPr/>
        </p:nvSpPr>
        <p:spPr bwMode="auto">
          <a:xfrm>
            <a:off x="4572000" y="4514850"/>
            <a:ext cx="4572000" cy="830263"/>
          </a:xfrm>
          <a:prstGeom prst="rect">
            <a:avLst/>
          </a:prstGeom>
          <a:noFill/>
          <a:ln w="9525">
            <a:noFill/>
            <a:miter lim="800000"/>
            <a:headEnd/>
            <a:tailEnd/>
          </a:ln>
        </p:spPr>
        <p:txBody>
          <a:bodyPr>
            <a:spAutoFit/>
          </a:bodyPr>
          <a:lstStyle/>
          <a:p>
            <a:pPr algn="just"/>
            <a:r>
              <a:rPr lang="el-GR" sz="1600">
                <a:solidFill>
                  <a:srgbClr val="C00000"/>
                </a:solidFill>
                <a:latin typeface="Times New Roman" pitchFamily="18" charset="0"/>
                <a:cs typeface="Times New Roman" pitchFamily="18" charset="0"/>
              </a:rPr>
              <a:t>Σχηματική αναπαράσταση των τεσσάρων βασικών αξόνων και ο συνδυασμός τους που αποτελούν το αντικείμενο του Μηχανικού Επιστήμης των Υλικών</a:t>
            </a:r>
            <a:endParaRPr lang="el-GR" sz="1600">
              <a:solidFill>
                <a:srgbClr val="C00000"/>
              </a:solidFill>
            </a:endParaRPr>
          </a:p>
        </p:txBody>
      </p:sp>
      <p:sp>
        <p:nvSpPr>
          <p:cNvPr id="17" name="16 - Ορθογώνιο"/>
          <p:cNvSpPr>
            <a:spLocks noChangeArrowheads="1"/>
          </p:cNvSpPr>
          <p:nvPr/>
        </p:nvSpPr>
        <p:spPr bwMode="auto">
          <a:xfrm>
            <a:off x="142875" y="5956300"/>
            <a:ext cx="8215313" cy="830263"/>
          </a:xfrm>
          <a:prstGeom prst="rect">
            <a:avLst/>
          </a:prstGeom>
          <a:noFill/>
          <a:ln w="9525">
            <a:noFill/>
            <a:miter lim="800000"/>
            <a:headEnd/>
            <a:tailEnd/>
          </a:ln>
        </p:spPr>
        <p:txBody>
          <a:bodyPr>
            <a:spAutoFit/>
          </a:bodyPr>
          <a:lstStyle/>
          <a:p>
            <a:pPr algn="just"/>
            <a:r>
              <a:rPr lang="el-GR" sz="1600">
                <a:solidFill>
                  <a:srgbClr val="002060"/>
                </a:solidFill>
                <a:latin typeface="Times New Roman" pitchFamily="18" charset="0"/>
                <a:cs typeface="Times New Roman" pitchFamily="18" charset="0"/>
              </a:rPr>
              <a:t>Σχεδόν οτιδήποτε χρησιμοποιούμε σήμερα είναι κατασκευασμένο από ένα υλικό που έχει τροποποιηθεί ή έχει σχεδιαστεί από έναν Μηχανικό Επιστήμης Υλικών ώστε να έχει καλύτερες ιδιότητες, επιδόσεις και υψηλότερο κοινωνικό αντίκτυπο.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calcmode="lin" valueType="num">
                                      <p:cBhvr additive="base">
                                        <p:cTn id="18"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box(in)">
                                      <p:cBhvr>
                                        <p:cTn id="24" dur="500"/>
                                        <p:tgtEl>
                                          <p:spTgt spid="10246"/>
                                        </p:tgtEl>
                                      </p:cBhvr>
                                    </p:animEffect>
                                  </p:childTnLst>
                                </p:cTn>
                              </p:par>
                              <p:par>
                                <p:cTn id="25" presetID="4" presetClass="entr" presetSubtype="16" fill="hold" nodeType="with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box(in)">
                                      <p:cBhvr>
                                        <p:cTn id="27" dur="500"/>
                                        <p:tgtEl>
                                          <p:spTgt spid="1024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Effect transition="in" filter="box(in)">
                                      <p:cBhvr>
                                        <p:cTn id="30" dur="500"/>
                                        <p:tgtEl>
                                          <p:spTgt spid="10247"/>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0248"/>
                                        </p:tgtEl>
                                        <p:attrNameLst>
                                          <p:attrName>style.visibility</p:attrName>
                                        </p:attrNameLst>
                                      </p:cBhvr>
                                      <p:to>
                                        <p:strVal val="visible"/>
                                      </p:to>
                                    </p:set>
                                    <p:animEffect transition="in" filter="box(in)">
                                      <p:cBhvr>
                                        <p:cTn id="33" dur="500"/>
                                        <p:tgtEl>
                                          <p:spTgt spid="10248"/>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0249"/>
                                        </p:tgtEl>
                                        <p:attrNameLst>
                                          <p:attrName>style.visibility</p:attrName>
                                        </p:attrNameLst>
                                      </p:cBhvr>
                                      <p:to>
                                        <p:strVal val="visible"/>
                                      </p:to>
                                    </p:set>
                                    <p:animEffect transition="in" filter="box(in)">
                                      <p:cBhvr>
                                        <p:cTn id="36" dur="500"/>
                                        <p:tgtEl>
                                          <p:spTgt spid="1024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0251"/>
                                        </p:tgtEl>
                                        <p:attrNameLst>
                                          <p:attrName>style.visibility</p:attrName>
                                        </p:attrNameLst>
                                      </p:cBhvr>
                                      <p:to>
                                        <p:strVal val="visible"/>
                                      </p:to>
                                    </p:set>
                                    <p:animEffect transition="in" filter="box(in)">
                                      <p:cBhvr>
                                        <p:cTn id="39" dur="500"/>
                                        <p:tgtEl>
                                          <p:spTgt spid="10251"/>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48" grpId="0" animBg="1"/>
      <p:bldP spid="10249" grpId="0" animBg="1"/>
      <p:bldP spid="10251"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214313" y="-71438"/>
            <a:ext cx="8686800" cy="500063"/>
          </a:xfrm>
        </p:spPr>
        <p:txBody>
          <a:bodyPr>
            <a:normAutofit fontScale="90000"/>
          </a:bodyPr>
          <a:lstStyle/>
          <a:p>
            <a:r>
              <a:rPr lang="el-GR" sz="2800" b="1" smtClean="0">
                <a:solidFill>
                  <a:srgbClr val="C00000"/>
                </a:solidFill>
                <a:latin typeface="Times New Roman" pitchFamily="18" charset="0"/>
                <a:cs typeface="Times New Roman" pitchFamily="18" charset="0"/>
              </a:rPr>
              <a:t>Παρουσίαση του Τμήματος – Προσωπικό και Διοίκηση</a:t>
            </a:r>
          </a:p>
        </p:txBody>
      </p:sp>
      <p:pic>
        <p:nvPicPr>
          <p:cNvPr id="11267" name="Picture 1" descr="logo"/>
          <p:cNvPicPr>
            <a:picLocks noChangeAspect="1" noChangeArrowheads="1"/>
          </p:cNvPicPr>
          <p:nvPr/>
        </p:nvPicPr>
        <p:blipFill>
          <a:blip r:embed="rId2"/>
          <a:srcRect/>
          <a:stretch>
            <a:fillRect/>
          </a:stretch>
        </p:blipFill>
        <p:spPr bwMode="auto">
          <a:xfrm>
            <a:off x="8143875" y="5857875"/>
            <a:ext cx="1000125" cy="1000125"/>
          </a:xfrm>
          <a:prstGeom prst="rect">
            <a:avLst/>
          </a:prstGeom>
          <a:noFill/>
          <a:ln w="9525">
            <a:noFill/>
            <a:miter lim="800000"/>
            <a:headEnd/>
            <a:tailEnd/>
          </a:ln>
        </p:spPr>
      </p:pic>
      <p:sp>
        <p:nvSpPr>
          <p:cNvPr id="112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69" name="Rectangle 5"/>
          <p:cNvSpPr>
            <a:spLocks noChangeArrowheads="1"/>
          </p:cNvSpPr>
          <p:nvPr/>
        </p:nvSpPr>
        <p:spPr bwMode="auto">
          <a:xfrm>
            <a:off x="0" y="1476375"/>
            <a:ext cx="9144000" cy="0"/>
          </a:xfrm>
          <a:prstGeom prst="rect">
            <a:avLst/>
          </a:prstGeom>
          <a:noFill/>
          <a:ln w="9525">
            <a:noFill/>
            <a:miter lim="800000"/>
            <a:headEnd/>
            <a:tailEnd/>
          </a:ln>
        </p:spPr>
        <p:txBody>
          <a:bodyPr wrap="none" anchor="ctr">
            <a:spAutoFit/>
          </a:bodyPr>
          <a:lstStyle/>
          <a:p>
            <a:pPr eaLnBrk="0" hangingPunct="0"/>
            <a:r>
              <a:rPr lang="en-US" sz="1000">
                <a:latin typeface="Georgia" pitchFamily="18" charset="0"/>
                <a:cs typeface="Times New Roman" pitchFamily="18" charset="0"/>
              </a:rPr>
              <a:t>       </a:t>
            </a:r>
            <a:endParaRPr lang="en-US"/>
          </a:p>
        </p:txBody>
      </p:sp>
      <p:sp>
        <p:nvSpPr>
          <p:cNvPr id="7179" name="11 - Ορθογώνιο"/>
          <p:cNvSpPr>
            <a:spLocks noChangeArrowheads="1"/>
          </p:cNvSpPr>
          <p:nvPr/>
        </p:nvSpPr>
        <p:spPr bwMode="auto">
          <a:xfrm>
            <a:off x="214313" y="482600"/>
            <a:ext cx="8786812" cy="3232150"/>
          </a:xfrm>
          <a:prstGeom prst="rect">
            <a:avLst/>
          </a:prstGeom>
          <a:noFill/>
          <a:ln w="9525">
            <a:noFill/>
            <a:miter lim="800000"/>
            <a:headEnd/>
            <a:tailEnd/>
          </a:ln>
        </p:spPr>
        <p:txBody>
          <a:bodyPr>
            <a:spAutoFit/>
          </a:bodyPr>
          <a:lstStyle/>
          <a:p>
            <a:pPr algn="ctr">
              <a:spcBef>
                <a:spcPts val="600"/>
              </a:spcBef>
              <a:buFont typeface="Arial" charset="0"/>
              <a:buNone/>
              <a:defRPr/>
            </a:pPr>
            <a:r>
              <a:rPr lang="el-GR" sz="2400" b="1" dirty="0">
                <a:solidFill>
                  <a:srgbClr val="002060"/>
                </a:solidFill>
                <a:latin typeface="Times New Roman" pitchFamily="18" charset="0"/>
                <a:cs typeface="Times New Roman" pitchFamily="18" charset="0"/>
              </a:rPr>
              <a:t>Προσωπικό του Τμήματος</a:t>
            </a:r>
          </a:p>
          <a:p>
            <a:pPr marL="534988" indent="-534988" algn="just">
              <a:buFont typeface="Wingdings" pitchFamily="2" charset="2"/>
              <a:buChar char="ü"/>
              <a:defRPr/>
            </a:pPr>
            <a:r>
              <a:rPr lang="el-GR" sz="2000" dirty="0">
                <a:solidFill>
                  <a:srgbClr val="002060"/>
                </a:solidFill>
                <a:latin typeface="Times New Roman" pitchFamily="18" charset="0"/>
                <a:cs typeface="Times New Roman" pitchFamily="18" charset="0"/>
              </a:rPr>
              <a:t>Συνολικά μέλη Δ.Ε.Π. (Διδακτικό Ερευνητικό Προσωπικό): 23</a:t>
            </a:r>
          </a:p>
          <a:p>
            <a:pPr marL="903288" indent="-190500" algn="just">
              <a:buFont typeface="Arial" pitchFamily="34" charset="0"/>
              <a:buChar char="•"/>
              <a:defRPr/>
            </a:pPr>
            <a:r>
              <a:rPr lang="el-GR" sz="2000" dirty="0">
                <a:solidFill>
                  <a:srgbClr val="002060"/>
                </a:solidFill>
                <a:latin typeface="Times New Roman" pitchFamily="18" charset="0"/>
                <a:cs typeface="Times New Roman" pitchFamily="18" charset="0"/>
              </a:rPr>
              <a:t>13 Καθηγητές Α’ Βαθμίδας</a:t>
            </a:r>
          </a:p>
          <a:p>
            <a:pPr marL="903288" indent="-190500" algn="just">
              <a:buFont typeface="Arial" pitchFamily="34" charset="0"/>
              <a:buChar char="•"/>
              <a:defRPr/>
            </a:pPr>
            <a:r>
              <a:rPr lang="el-GR" sz="2000" dirty="0">
                <a:solidFill>
                  <a:srgbClr val="002060"/>
                </a:solidFill>
                <a:latin typeface="Times New Roman" pitchFamily="18" charset="0"/>
                <a:cs typeface="Times New Roman" pitchFamily="18" charset="0"/>
              </a:rPr>
              <a:t>  9 Αναπληρωτές Καθηγητές</a:t>
            </a:r>
          </a:p>
          <a:p>
            <a:pPr marL="903288" indent="-190500" algn="just">
              <a:buFont typeface="Arial" pitchFamily="34" charset="0"/>
              <a:buChar char="•"/>
              <a:defRPr/>
            </a:pPr>
            <a:r>
              <a:rPr lang="el-GR" sz="2000" dirty="0">
                <a:solidFill>
                  <a:srgbClr val="002060"/>
                </a:solidFill>
                <a:latin typeface="Times New Roman" pitchFamily="18" charset="0"/>
                <a:cs typeface="Times New Roman" pitchFamily="18" charset="0"/>
              </a:rPr>
              <a:t>  1 Επίκουρος Καθηγητής</a:t>
            </a:r>
          </a:p>
          <a:p>
            <a:pPr marL="534988" indent="-534988" algn="just">
              <a:buFont typeface="Wingdings" pitchFamily="2" charset="2"/>
              <a:buChar char="ü"/>
              <a:defRPr/>
            </a:pPr>
            <a:r>
              <a:rPr lang="el-GR" sz="2000" dirty="0">
                <a:solidFill>
                  <a:srgbClr val="002060"/>
                </a:solidFill>
                <a:latin typeface="Times New Roman" pitchFamily="18" charset="0"/>
                <a:cs typeface="Times New Roman" pitchFamily="18" charset="0"/>
              </a:rPr>
              <a:t>Συνολικά μέλη Ε.ΔΙ.Π. (Εργαστηριακό Διδακτικό Προσωπικό): 5</a:t>
            </a:r>
          </a:p>
          <a:p>
            <a:pPr marL="534988" indent="-534988" algn="just">
              <a:buFont typeface="Wingdings" pitchFamily="2" charset="2"/>
              <a:buChar char="ü"/>
              <a:defRPr/>
            </a:pPr>
            <a:r>
              <a:rPr lang="el-GR" sz="2000" dirty="0">
                <a:solidFill>
                  <a:srgbClr val="002060"/>
                </a:solidFill>
                <a:latin typeface="Times New Roman" pitchFamily="18" charset="0"/>
                <a:cs typeface="Times New Roman" pitchFamily="18" charset="0"/>
              </a:rPr>
              <a:t>Συνολικά μέλη Ε.Τ.Ε.Π. (Ειδικό Τεχνικό Εργαστηριακό προσωπικό): 5</a:t>
            </a:r>
          </a:p>
          <a:p>
            <a:pPr marL="534988" indent="-534988" algn="just">
              <a:buFont typeface="Wingdings" pitchFamily="2" charset="2"/>
              <a:buChar char="ü"/>
              <a:defRPr/>
            </a:pPr>
            <a:r>
              <a:rPr lang="el-GR" sz="2000" dirty="0">
                <a:solidFill>
                  <a:srgbClr val="002060"/>
                </a:solidFill>
                <a:latin typeface="Times New Roman" pitchFamily="18" charset="0"/>
                <a:cs typeface="Times New Roman" pitchFamily="18" charset="0"/>
              </a:rPr>
              <a:t>Μέλη της Γραμματείας Τ.Μ.Ε.Υ.: 4 (</a:t>
            </a:r>
            <a:r>
              <a:rPr lang="en-US" sz="2000" dirty="0">
                <a:solidFill>
                  <a:srgbClr val="002060"/>
                </a:solidFill>
                <a:latin typeface="Times New Roman" pitchFamily="18" charset="0"/>
                <a:cs typeface="Times New Roman" pitchFamily="18" charset="0"/>
              </a:rPr>
              <a:t>e-mail </a:t>
            </a:r>
            <a:r>
              <a:rPr lang="el-GR" sz="2000" dirty="0">
                <a:solidFill>
                  <a:srgbClr val="002060"/>
                </a:solidFill>
                <a:latin typeface="Times New Roman" pitchFamily="18" charset="0"/>
                <a:cs typeface="Times New Roman" pitchFamily="18" charset="0"/>
              </a:rPr>
              <a:t>Γραμματείας</a:t>
            </a:r>
            <a:r>
              <a:rPr lang="en-US" sz="2000" dirty="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gramylik@uoi.gr</a:t>
            </a:r>
            <a:r>
              <a:rPr lang="en-US" sz="2000" dirty="0">
                <a:solidFill>
                  <a:srgbClr val="002060"/>
                </a:solidFill>
                <a:latin typeface="Times New Roman" pitchFamily="18" charset="0"/>
                <a:cs typeface="Times New Roman" pitchFamily="18" charset="0"/>
              </a:rPr>
              <a:t>)</a:t>
            </a:r>
            <a:endParaRPr lang="el-GR" sz="2000" dirty="0">
              <a:solidFill>
                <a:srgbClr val="002060"/>
              </a:solidFill>
              <a:latin typeface="Times New Roman" pitchFamily="18" charset="0"/>
              <a:cs typeface="Times New Roman" pitchFamily="18" charset="0"/>
            </a:endParaRPr>
          </a:p>
          <a:p>
            <a:pPr marL="534988" indent="-534988" algn="just">
              <a:buFont typeface="Wingdings" pitchFamily="2" charset="2"/>
              <a:buChar char="ü"/>
              <a:defRPr/>
            </a:pPr>
            <a:r>
              <a:rPr lang="el-GR" sz="2000" dirty="0">
                <a:solidFill>
                  <a:srgbClr val="002060"/>
                </a:solidFill>
                <a:latin typeface="Times New Roman" pitchFamily="18" charset="0"/>
                <a:cs typeface="Times New Roman" pitchFamily="18" charset="0"/>
              </a:rPr>
              <a:t>Διδάσκοντες με Σύμβαση Ακαδημαϊκής Εμπειρίας: 5</a:t>
            </a:r>
          </a:p>
          <a:p>
            <a:pPr algn="just">
              <a:buFont typeface="Arial" charset="0"/>
              <a:buNone/>
              <a:defRPr/>
            </a:pPr>
            <a:endParaRPr lang="el-GR" sz="2000" dirty="0">
              <a:solidFill>
                <a:srgbClr val="002060"/>
              </a:solidFill>
              <a:latin typeface="Times New Roman" pitchFamily="18" charset="0"/>
              <a:cs typeface="Times New Roman" pitchFamily="18" charset="0"/>
            </a:endParaRPr>
          </a:p>
        </p:txBody>
      </p:sp>
      <p:sp>
        <p:nvSpPr>
          <p:cNvPr id="11271" name="15 - Ορθογώνιο"/>
          <p:cNvSpPr>
            <a:spLocks noChangeArrowheads="1"/>
          </p:cNvSpPr>
          <p:nvPr/>
        </p:nvSpPr>
        <p:spPr bwMode="auto">
          <a:xfrm>
            <a:off x="785813" y="5402263"/>
            <a:ext cx="7572375" cy="1384300"/>
          </a:xfrm>
          <a:prstGeom prst="rect">
            <a:avLst/>
          </a:prstGeom>
          <a:noFill/>
          <a:ln w="9525">
            <a:noFill/>
            <a:miter lim="800000"/>
            <a:headEnd/>
            <a:tailEnd/>
          </a:ln>
        </p:spPr>
        <p:txBody>
          <a:bodyPr>
            <a:spAutoFit/>
          </a:bodyPr>
          <a:lstStyle/>
          <a:p>
            <a:pPr algn="ctr"/>
            <a:r>
              <a:rPr lang="el-GR" sz="2400" b="1" dirty="0">
                <a:solidFill>
                  <a:srgbClr val="002060"/>
                </a:solidFill>
                <a:latin typeface="Times New Roman" pitchFamily="18" charset="0"/>
                <a:cs typeface="Times New Roman" pitchFamily="18" charset="0"/>
              </a:rPr>
              <a:t>Τομείς του Τμήματος</a:t>
            </a:r>
          </a:p>
          <a:p>
            <a:r>
              <a:rPr lang="el-GR" sz="2000" dirty="0">
                <a:solidFill>
                  <a:srgbClr val="002060"/>
                </a:solidFill>
                <a:latin typeface="Times New Roman" pitchFamily="18" charset="0"/>
                <a:cs typeface="Times New Roman" pitchFamily="18" charset="0"/>
              </a:rPr>
              <a:t>Τομέας Ι: </a:t>
            </a:r>
            <a:r>
              <a:rPr lang="el-GR" sz="2000" dirty="0" err="1">
                <a:solidFill>
                  <a:srgbClr val="002060"/>
                </a:solidFill>
                <a:latin typeface="Times New Roman" pitchFamily="18" charset="0"/>
                <a:cs typeface="Times New Roman" pitchFamily="18" charset="0"/>
              </a:rPr>
              <a:t>Xημείας</a:t>
            </a:r>
            <a:r>
              <a:rPr lang="el-GR" sz="2000" dirty="0">
                <a:solidFill>
                  <a:srgbClr val="002060"/>
                </a:solidFill>
                <a:latin typeface="Times New Roman" pitchFamily="18" charset="0"/>
                <a:cs typeface="Times New Roman" pitchFamily="18" charset="0"/>
              </a:rPr>
              <a:t> Υλικών και Διεργασιών </a:t>
            </a:r>
          </a:p>
          <a:p>
            <a:r>
              <a:rPr lang="el-GR" sz="2000" dirty="0">
                <a:solidFill>
                  <a:srgbClr val="002060"/>
                </a:solidFill>
                <a:latin typeface="Times New Roman" pitchFamily="18" charset="0"/>
                <a:cs typeface="Times New Roman" pitchFamily="18" charset="0"/>
              </a:rPr>
              <a:t>Τομέας ΙΙ: Φυσικής Υλικών και Υπολογιστικής Επιστήμης Υλικών</a:t>
            </a:r>
          </a:p>
          <a:p>
            <a:r>
              <a:rPr lang="el-GR" sz="2000" dirty="0">
                <a:solidFill>
                  <a:srgbClr val="002060"/>
                </a:solidFill>
                <a:latin typeface="Times New Roman" pitchFamily="18" charset="0"/>
                <a:cs typeface="Times New Roman" pitchFamily="18" charset="0"/>
              </a:rPr>
              <a:t>Τομέας ΙΙΙ: Μηχανικής Υλικών και Ευφυών Τεχνολογιών</a:t>
            </a:r>
          </a:p>
        </p:txBody>
      </p:sp>
      <p:sp>
        <p:nvSpPr>
          <p:cNvPr id="11272" name="16 - Ορθογώνιο"/>
          <p:cNvSpPr>
            <a:spLocks noChangeArrowheads="1"/>
          </p:cNvSpPr>
          <p:nvPr/>
        </p:nvSpPr>
        <p:spPr bwMode="auto">
          <a:xfrm>
            <a:off x="214313" y="3429000"/>
            <a:ext cx="8572500" cy="2000250"/>
          </a:xfrm>
          <a:prstGeom prst="rect">
            <a:avLst/>
          </a:prstGeom>
          <a:noFill/>
          <a:ln w="9525">
            <a:noFill/>
            <a:miter lim="800000"/>
            <a:headEnd/>
            <a:tailEnd/>
          </a:ln>
        </p:spPr>
        <p:txBody>
          <a:bodyPr>
            <a:spAutoFit/>
          </a:bodyPr>
          <a:lstStyle/>
          <a:p>
            <a:pPr algn="ctr"/>
            <a:r>
              <a:rPr lang="el-GR" sz="2400" b="1" dirty="0">
                <a:solidFill>
                  <a:srgbClr val="002060"/>
                </a:solidFill>
                <a:latin typeface="Times New Roman" pitchFamily="18" charset="0"/>
                <a:cs typeface="Times New Roman" pitchFamily="18" charset="0"/>
              </a:rPr>
              <a:t>Διοίκηση του Τμήματος</a:t>
            </a:r>
          </a:p>
          <a:p>
            <a:pPr algn="just"/>
            <a:r>
              <a:rPr lang="el-GR" sz="2000" dirty="0">
                <a:solidFill>
                  <a:srgbClr val="002060"/>
                </a:solidFill>
                <a:latin typeface="Times New Roman" pitchFamily="18" charset="0"/>
                <a:cs typeface="Times New Roman" pitchFamily="18" charset="0"/>
              </a:rPr>
              <a:t>Όργανα Διοίκησης του Τ.Μ.Ε.Υ. είναι η Γενική Συνέλευση και ο Πρόεδρος αυτού. Η Γενική Συνέλευση (Γ.Σ.) απαρτίζεται από τα μέλη Δ.Ε.Π. του Τμήματος, τον Πρόεδρο και τον Αναπληρωτή Πρόεδρο του Τμήματος, από τους εκπροσώπους Ε.ΔΙ.Π., Ε.Τ.Ε.Π., καθώς και από εκπροσώπους των μεταπτυχιακών και προπτυχιακών φοιτητών.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9">
                                            <p:txEl>
                                              <p:pRg st="0" end="0"/>
                                            </p:txEl>
                                          </p:spTgt>
                                        </p:tgtEl>
                                        <p:attrNameLst>
                                          <p:attrName>style.visibility</p:attrName>
                                        </p:attrNameLst>
                                      </p:cBhvr>
                                      <p:to>
                                        <p:strVal val="visible"/>
                                      </p:to>
                                    </p:set>
                                    <p:anim calcmode="lin" valueType="num">
                                      <p:cBhvr additive="base">
                                        <p:cTn id="7" dur="500" fill="hold"/>
                                        <p:tgtEl>
                                          <p:spTgt spid="7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9">
                                            <p:txEl>
                                              <p:pRg st="1" end="1"/>
                                            </p:txEl>
                                          </p:spTgt>
                                        </p:tgtEl>
                                        <p:attrNameLst>
                                          <p:attrName>style.visibility</p:attrName>
                                        </p:attrNameLst>
                                      </p:cBhvr>
                                      <p:to>
                                        <p:strVal val="visible"/>
                                      </p:to>
                                    </p:set>
                                    <p:anim calcmode="lin" valueType="num">
                                      <p:cBhvr additive="base">
                                        <p:cTn id="11" dur="500" fill="hold"/>
                                        <p:tgtEl>
                                          <p:spTgt spid="71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9">
                                            <p:txEl>
                                              <p:pRg st="2" end="2"/>
                                            </p:txEl>
                                          </p:spTgt>
                                        </p:tgtEl>
                                        <p:attrNameLst>
                                          <p:attrName>style.visibility</p:attrName>
                                        </p:attrNameLst>
                                      </p:cBhvr>
                                      <p:to>
                                        <p:strVal val="visible"/>
                                      </p:to>
                                    </p:set>
                                    <p:anim calcmode="lin" valueType="num">
                                      <p:cBhvr additive="base">
                                        <p:cTn id="15" dur="500" fill="hold"/>
                                        <p:tgtEl>
                                          <p:spTgt spid="71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9">
                                            <p:txEl>
                                              <p:pRg st="3" end="3"/>
                                            </p:txEl>
                                          </p:spTgt>
                                        </p:tgtEl>
                                        <p:attrNameLst>
                                          <p:attrName>style.visibility</p:attrName>
                                        </p:attrNameLst>
                                      </p:cBhvr>
                                      <p:to>
                                        <p:strVal val="visible"/>
                                      </p:to>
                                    </p:set>
                                    <p:anim calcmode="lin" valueType="num">
                                      <p:cBhvr additive="base">
                                        <p:cTn id="19" dur="500" fill="hold"/>
                                        <p:tgtEl>
                                          <p:spTgt spid="7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9">
                                            <p:txEl>
                                              <p:pRg st="4" end="4"/>
                                            </p:txEl>
                                          </p:spTgt>
                                        </p:tgtEl>
                                        <p:attrNameLst>
                                          <p:attrName>style.visibility</p:attrName>
                                        </p:attrNameLst>
                                      </p:cBhvr>
                                      <p:to>
                                        <p:strVal val="visible"/>
                                      </p:to>
                                    </p:set>
                                    <p:anim calcmode="lin" valueType="num">
                                      <p:cBhvr additive="base">
                                        <p:cTn id="23" dur="500" fill="hold"/>
                                        <p:tgtEl>
                                          <p:spTgt spid="717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9">
                                            <p:txEl>
                                              <p:pRg st="5" end="5"/>
                                            </p:txEl>
                                          </p:spTgt>
                                        </p:tgtEl>
                                        <p:attrNameLst>
                                          <p:attrName>style.visibility</p:attrName>
                                        </p:attrNameLst>
                                      </p:cBhvr>
                                      <p:to>
                                        <p:strVal val="visible"/>
                                      </p:to>
                                    </p:set>
                                    <p:anim calcmode="lin" valueType="num">
                                      <p:cBhvr additive="base">
                                        <p:cTn id="27" dur="500" fill="hold"/>
                                        <p:tgtEl>
                                          <p:spTgt spid="717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9">
                                            <p:txEl>
                                              <p:pRg st="6" end="6"/>
                                            </p:txEl>
                                          </p:spTgt>
                                        </p:tgtEl>
                                        <p:attrNameLst>
                                          <p:attrName>style.visibility</p:attrName>
                                        </p:attrNameLst>
                                      </p:cBhvr>
                                      <p:to>
                                        <p:strVal val="visible"/>
                                      </p:to>
                                    </p:set>
                                    <p:anim calcmode="lin" valueType="num">
                                      <p:cBhvr additive="base">
                                        <p:cTn id="31" dur="500" fill="hold"/>
                                        <p:tgtEl>
                                          <p:spTgt spid="717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9">
                                            <p:txEl>
                                              <p:pRg st="7" end="7"/>
                                            </p:txEl>
                                          </p:spTgt>
                                        </p:tgtEl>
                                        <p:attrNameLst>
                                          <p:attrName>style.visibility</p:attrName>
                                        </p:attrNameLst>
                                      </p:cBhvr>
                                      <p:to>
                                        <p:strVal val="visible"/>
                                      </p:to>
                                    </p:set>
                                    <p:anim calcmode="lin" valueType="num">
                                      <p:cBhvr additive="base">
                                        <p:cTn id="35" dur="500" fill="hold"/>
                                        <p:tgtEl>
                                          <p:spTgt spid="717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9">
                                            <p:txEl>
                                              <p:pRg st="8" end="8"/>
                                            </p:txEl>
                                          </p:spTgt>
                                        </p:tgtEl>
                                        <p:attrNameLst>
                                          <p:attrName>style.visibility</p:attrName>
                                        </p:attrNameLst>
                                      </p:cBhvr>
                                      <p:to>
                                        <p:strVal val="visible"/>
                                      </p:to>
                                    </p:set>
                                    <p:anim calcmode="lin" valueType="num">
                                      <p:cBhvr additive="base">
                                        <p:cTn id="39" dur="500" fill="hold"/>
                                        <p:tgtEl>
                                          <p:spTgt spid="717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272"/>
                                        </p:tgtEl>
                                        <p:attrNameLst>
                                          <p:attrName>style.visibility</p:attrName>
                                        </p:attrNameLst>
                                      </p:cBhvr>
                                      <p:to>
                                        <p:strVal val="visible"/>
                                      </p:to>
                                    </p:set>
                                    <p:anim calcmode="lin" valueType="num">
                                      <p:cBhvr additive="base">
                                        <p:cTn id="45" dur="500" fill="hold"/>
                                        <p:tgtEl>
                                          <p:spTgt spid="11272"/>
                                        </p:tgtEl>
                                        <p:attrNameLst>
                                          <p:attrName>ppt_x</p:attrName>
                                        </p:attrNameLst>
                                      </p:cBhvr>
                                      <p:tavLst>
                                        <p:tav tm="0">
                                          <p:val>
                                            <p:strVal val="#ppt_x"/>
                                          </p:val>
                                        </p:tav>
                                        <p:tav tm="100000">
                                          <p:val>
                                            <p:strVal val="#ppt_x"/>
                                          </p:val>
                                        </p:tav>
                                      </p:tavLst>
                                    </p:anim>
                                    <p:anim calcmode="lin" valueType="num">
                                      <p:cBhvr additive="base">
                                        <p:cTn id="46"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271"/>
                                        </p:tgtEl>
                                        <p:attrNameLst>
                                          <p:attrName>style.visibility</p:attrName>
                                        </p:attrNameLst>
                                      </p:cBhvr>
                                      <p:to>
                                        <p:strVal val="visible"/>
                                      </p:to>
                                    </p:set>
                                    <p:anim calcmode="lin" valueType="num">
                                      <p:cBhvr additive="base">
                                        <p:cTn id="51" dur="500" fill="hold"/>
                                        <p:tgtEl>
                                          <p:spTgt spid="11271"/>
                                        </p:tgtEl>
                                        <p:attrNameLst>
                                          <p:attrName>ppt_x</p:attrName>
                                        </p:attrNameLst>
                                      </p:cBhvr>
                                      <p:tavLst>
                                        <p:tav tm="0">
                                          <p:val>
                                            <p:strVal val="#ppt_x"/>
                                          </p:val>
                                        </p:tav>
                                        <p:tav tm="100000">
                                          <p:val>
                                            <p:strVal val="#ppt_x"/>
                                          </p:val>
                                        </p:tav>
                                      </p:tavLst>
                                    </p:anim>
                                    <p:anim calcmode="lin" valueType="num">
                                      <p:cBhvr additive="base">
                                        <p:cTn id="52"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2141</Words>
  <Application>Microsoft Office PowerPoint</Application>
  <PresentationFormat>On-screen Show (4:3)</PresentationFormat>
  <Paragraphs>208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PowerPoint Presentation</vt:lpstr>
      <vt:lpstr>ΣΥΓΧΑΡΗΤΗΡΙΑ!!!!</vt:lpstr>
      <vt:lpstr>PowerPoint Presentation</vt:lpstr>
      <vt:lpstr>ΤΜΗΜΑ ΜΗΧΑΝΙΚΩΝ ΕΠΙΣΤΗΜΗΣ ΥΛΙΚΩΝ (Τ.Μ.Ε.Υ.)</vt:lpstr>
      <vt:lpstr>ΤΜΗΜΑ ΜΗΧΑΝΙΚΩΝ ΕΠΙΣΤΗΜΗΣ ΥΛΙΚΩΝ Στατιστικά Εισαχθέντων Πρωτοετών (ΓΕΛ Νέο) (Πηγή: Αντιπρύτανης Σ. Νικολόπουλος, Πρόεδρος ΜΟ.ΔΙ.Π-Π.Ι.)</vt:lpstr>
      <vt:lpstr>ΤΜΗΜΑ ΜΗΧΑΝΙΚΩΝ ΕΠΙΣΤΗΜΗΣ ΥΛΙΚΩΝ Στατιστικά Εισαχθέντων Πρωτοετών (ΓΕΛ Νέο) (Πηγή: Αντιπρύτανης Σ. Νικολόπουλος, Πρόεδρος ΜΟ.ΔΙ.Π-Π.Ι.)</vt:lpstr>
      <vt:lpstr>Σύντομη Ιστορία του Τμήματος</vt:lpstr>
      <vt:lpstr>Τι είναι ο Μηχανικός Επιστήμης Υλικών;</vt:lpstr>
      <vt:lpstr>Παρουσίαση του Τμήματος – Προσωπικό και Διοίκηση</vt:lpstr>
      <vt:lpstr>Κτιριολογικές Υποδομές Τ.Μ.Ε.Υ.</vt:lpstr>
      <vt:lpstr>Προπτυχιακό Πρόγραμμα Σπουδών Τ.Μ.Ε.Υ.</vt:lpstr>
      <vt:lpstr>Μαθήματα Π.Π.Σ. Τ.Μ.Ε.Υ. 1ου Εξαμήνου</vt:lpstr>
      <vt:lpstr>Παραδόσεις Μαθήματων Π.Π.Σ. Τ.Μ.Ε.Υ. 1ου Εξαμήνου</vt:lpstr>
      <vt:lpstr>PowerPoint Presentation</vt:lpstr>
      <vt:lpstr>PowerPoint Presentation</vt:lpstr>
      <vt:lpstr>PowerPoint Presentation</vt:lpstr>
      <vt:lpstr>PowerPoint Presentation</vt:lpstr>
      <vt:lpstr>PowerPoint Presentation</vt:lpstr>
      <vt:lpstr>PowerPoint Presentation</vt:lpstr>
      <vt:lpstr>ΕΥΧΑΡΙΣΤΩ ΓΙΑ ΤΗΝ ΠΡΟΣΟΧΗ ΣΑΣ!!</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2020-12-11T16:51:01Z</dcterms:created>
  <dcterms:modified xsi:type="dcterms:W3CDTF">2020-12-11T16:51:06Z</dcterms:modified>
</cp:coreProperties>
</file>